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020BB-8150-4DFB-B077-F75953013A72}"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58E57-0B7A-4436-B7ED-B8CC5E59CB73}" type="slidenum">
              <a:rPr lang="en-US" smtClean="0"/>
              <a:t>‹#›</a:t>
            </a:fld>
            <a:endParaRPr lang="en-US"/>
          </a:p>
        </p:txBody>
      </p:sp>
    </p:spTree>
    <p:extLst>
      <p:ext uri="{BB962C8B-B14F-4D97-AF65-F5344CB8AC3E}">
        <p14:creationId xmlns:p14="http://schemas.microsoft.com/office/powerpoint/2010/main" val="98734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ma.gov/children-and-disast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ore.samhsa.gov/shin/content/SMA14-4873/SMA14-4873.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eady.gov/animal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tore.samhsa.gov/shin/content/SMA14-4873/SMA14-4873.pdf" TargetMode="External"/><Relationship Id="rId3" Type="http://schemas.openxmlformats.org/officeDocument/2006/relationships/hyperlink" Target="https://emergency.cdc.gov/preparedness/kit/water/" TargetMode="External"/><Relationship Id="rId7" Type="http://schemas.openxmlformats.org/officeDocument/2006/relationships/hyperlink" Target="https://www.ready.gov/youth-preparedness"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features/petsanddisasters/index.html" TargetMode="External"/><Relationship Id="rId5" Type="http://schemas.openxmlformats.org/officeDocument/2006/relationships/hyperlink" Target="http://www.cdph.ca.gov/healthinfo/healthyliving/childfamily/Pages/EmergencyPreparednessInfantandYoungChildCareandFeeding.aspx" TargetMode="External"/><Relationship Id="rId4" Type="http://schemas.openxmlformats.org/officeDocument/2006/relationships/hyperlink" Target="https://emergency.cdc.gov/preparedness/kit/food/index.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2017 NHICS training! These training modules reflect the updated and streamlined 2017 NHICS and replace the previous 2011 training material.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58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the first responder</a:t>
            </a:r>
            <a:r>
              <a:rPr lang="en-US" baseline="0" dirty="0" smtClean="0"/>
              <a:t> for your residents, but it’s more difficult to be there for them if you and your loved ones (family, pets, etc.) are not prepared. The planning and thought you invest in personal and family preparedness now will ensure your readiness to respond when disaster strikes. </a:t>
            </a:r>
          </a:p>
          <a:p>
            <a:endParaRPr lang="en-US" baseline="0" dirty="0" smtClean="0"/>
          </a:p>
          <a:p>
            <a:r>
              <a:rPr lang="en-US" baseline="0" dirty="0" smtClean="0"/>
              <a:t>We’ve all seen how emergencies can bring out the “best” in people who are prepared and committed. Preparing </a:t>
            </a:r>
            <a:r>
              <a:rPr lang="en-US" u="sng" baseline="0" dirty="0" smtClean="0"/>
              <a:t>in</a:t>
            </a:r>
            <a:r>
              <a:rPr lang="en-US" u="none" baseline="0" dirty="0" smtClean="0"/>
              <a:t> </a:t>
            </a:r>
            <a:r>
              <a:rPr lang="en-US" u="sng" baseline="0" dirty="0" smtClean="0"/>
              <a:t>advance</a:t>
            </a:r>
            <a:r>
              <a:rPr lang="en-US" baseline="0" dirty="0" smtClean="0"/>
              <a:t> is essential to successful response.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44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Start now preparing now!</a:t>
            </a:r>
          </a:p>
          <a:p>
            <a:pPr marL="174708" indent="-174708">
              <a:spcAft>
                <a:spcPts val="408"/>
              </a:spcAft>
              <a:buFont typeface="Arial" panose="020B0604020202020204" pitchFamily="34" charset="0"/>
              <a:buChar char="•"/>
            </a:pPr>
            <a:r>
              <a:rPr lang="en-US" dirty="0"/>
              <a:t>Meet with household members to create an emergency plan</a:t>
            </a:r>
          </a:p>
          <a:p>
            <a:pPr marL="174708" indent="-174708">
              <a:spcAft>
                <a:spcPts val="408"/>
              </a:spcAft>
              <a:buFont typeface="Arial" panose="020B0604020202020204" pitchFamily="34" charset="0"/>
              <a:buChar char="•"/>
            </a:pPr>
            <a:r>
              <a:rPr lang="en-US" dirty="0"/>
              <a:t>Engage all household members in developing a practical and acceptable plan</a:t>
            </a:r>
          </a:p>
          <a:p>
            <a:pPr marL="174708" indent="-174708">
              <a:spcAft>
                <a:spcPts val="408"/>
              </a:spcAft>
              <a:buFont typeface="Arial" panose="020B0604020202020204" pitchFamily="34" charset="0"/>
              <a:buChar char="•"/>
            </a:pPr>
            <a:r>
              <a:rPr lang="en-US" dirty="0"/>
              <a:t>Write down the key plan elements</a:t>
            </a:r>
          </a:p>
          <a:p>
            <a:pPr marL="174708" indent="-174708">
              <a:spcAft>
                <a:spcPts val="408"/>
              </a:spcAft>
              <a:buFont typeface="Arial" panose="020B0604020202020204" pitchFamily="34" charset="0"/>
              <a:buChar char="•"/>
            </a:pPr>
            <a:r>
              <a:rPr lang="en-US" dirty="0"/>
              <a:t>Ensure everyone knows the plan</a:t>
            </a:r>
          </a:p>
          <a:p>
            <a:endParaRPr lang="en-US" dirty="0"/>
          </a:p>
          <a:p>
            <a:r>
              <a:rPr lang="en-US" dirty="0"/>
              <a:t>Photo: Courtesy of CAL FIRE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42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Preparedness Skills</a:t>
            </a:r>
          </a:p>
          <a:p>
            <a:pPr>
              <a:spcAft>
                <a:spcPts val="408"/>
              </a:spcAft>
            </a:pPr>
            <a:r>
              <a:rPr lang="en-US" dirty="0"/>
              <a:t>Familiarize your household with these skills:</a:t>
            </a:r>
          </a:p>
          <a:p>
            <a:pPr marL="174708" indent="-174708">
              <a:spcAft>
                <a:spcPts val="408"/>
              </a:spcAft>
              <a:buFont typeface="Arial" panose="020B0604020202020204" pitchFamily="34" charset="0"/>
              <a:buChar char="•"/>
            </a:pPr>
            <a:r>
              <a:rPr lang="en-US" dirty="0"/>
              <a:t>How and when to dial 9-1-1</a:t>
            </a:r>
          </a:p>
          <a:p>
            <a:pPr marL="174708" indent="-174708">
              <a:spcAft>
                <a:spcPts val="408"/>
              </a:spcAft>
              <a:buFont typeface="Arial" panose="020B0604020202020204" pitchFamily="34" charset="0"/>
              <a:buChar char="•"/>
            </a:pPr>
            <a:r>
              <a:rPr lang="en-US" dirty="0"/>
              <a:t>Floor plan of your home with escape routes</a:t>
            </a:r>
          </a:p>
          <a:p>
            <a:pPr marL="174708" indent="-174708">
              <a:spcAft>
                <a:spcPts val="408"/>
              </a:spcAft>
              <a:buFont typeface="Arial" panose="020B0604020202020204" pitchFamily="34" charset="0"/>
              <a:buChar char="•"/>
            </a:pPr>
            <a:r>
              <a:rPr lang="en-US" dirty="0"/>
              <a:t>How and when to shut off utilities like gas, electricity and water</a:t>
            </a:r>
          </a:p>
          <a:p>
            <a:pPr marL="174708" indent="-174708">
              <a:spcAft>
                <a:spcPts val="611"/>
              </a:spcAft>
              <a:buFont typeface="Arial" panose="020B0604020202020204" pitchFamily="34" charset="0"/>
              <a:buChar char="•"/>
            </a:pPr>
            <a:r>
              <a:rPr lang="en-US" dirty="0"/>
              <a:t>How to use a fire extinguisher</a:t>
            </a:r>
          </a:p>
          <a:p>
            <a:r>
              <a:rPr lang="en-US" dirty="0"/>
              <a:t>Practice with all members of your family regularly.  These are things that we don’t often think about until the emergency happens. </a:t>
            </a:r>
          </a:p>
          <a:p>
            <a:endParaRPr lang="en-US" dirty="0"/>
          </a:p>
          <a:p>
            <a:r>
              <a:rPr lang="en-US" dirty="0"/>
              <a:t>Photo Credit: FEMA/Christopher Mardorf – Oct 22, 2014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73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Family Emergency Communication Plan</a:t>
            </a:r>
          </a:p>
          <a:p>
            <a:pPr>
              <a:spcAft>
                <a:spcPts val="408"/>
              </a:spcAft>
            </a:pPr>
            <a:r>
              <a:rPr lang="en-US" dirty="0"/>
              <a:t>Collect  and store contact information for every house hold member. </a:t>
            </a:r>
          </a:p>
          <a:p>
            <a:pPr marL="174708" indent="-174708">
              <a:spcAft>
                <a:spcPts val="408"/>
              </a:spcAft>
              <a:buFont typeface="Arial" panose="020B0604020202020204" pitchFamily="34" charset="0"/>
              <a:buChar char="•"/>
            </a:pPr>
            <a:r>
              <a:rPr lang="en-US" dirty="0"/>
              <a:t>Contact information should be easily accessible</a:t>
            </a:r>
          </a:p>
          <a:p>
            <a:pPr marL="174708" indent="-174708">
              <a:spcAft>
                <a:spcPts val="408"/>
              </a:spcAft>
              <a:buFont typeface="Arial" panose="020B0604020202020204" pitchFamily="34" charset="0"/>
              <a:buChar char="•"/>
            </a:pPr>
            <a:r>
              <a:rPr lang="en-US" dirty="0"/>
              <a:t>Best to collect multiple contact numbers if possible</a:t>
            </a:r>
          </a:p>
          <a:p>
            <a:pPr marL="174708" indent="-174708">
              <a:spcAft>
                <a:spcPts val="408"/>
              </a:spcAft>
              <a:buFont typeface="Arial" panose="020B0604020202020204" pitchFamily="34" charset="0"/>
              <a:buChar char="•"/>
            </a:pPr>
            <a:r>
              <a:rPr lang="en-US" dirty="0"/>
              <a:t>Share information with all household members</a:t>
            </a:r>
          </a:p>
          <a:p>
            <a:pPr marL="174708" indent="-174708">
              <a:spcAft>
                <a:spcPts val="408"/>
              </a:spcAft>
              <a:buFont typeface="Arial" panose="020B0604020202020204" pitchFamily="34" charset="0"/>
              <a:buChar char="•"/>
            </a:pPr>
            <a:r>
              <a:rPr lang="en-US" dirty="0"/>
              <a:t>Written and electronic is best</a:t>
            </a:r>
          </a:p>
          <a:p>
            <a:pPr marL="174708" indent="-174708">
              <a:spcAft>
                <a:spcPts val="611"/>
              </a:spcAft>
              <a:buFont typeface="Arial" panose="020B0604020202020204" pitchFamily="34" charset="0"/>
              <a:buChar char="•"/>
            </a:pPr>
            <a:r>
              <a:rPr lang="en-US" dirty="0"/>
              <a:t>Update as needed</a:t>
            </a:r>
          </a:p>
          <a:p>
            <a:r>
              <a:rPr lang="en-US" dirty="0"/>
              <a:t>It is also useful to teach younger children how to make emergency calls and out-of-area phone calls. FEMA offers family preparedness materials and other resources that reach young children. </a:t>
            </a:r>
            <a:r>
              <a:rPr lang="en-US" dirty="0">
                <a:hlinkClick r:id="rId3"/>
              </a:rPr>
              <a:t>https://www.fema.gov/children-and-disasters</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338320"/>
          </a:xfrm>
        </p:spPr>
        <p:txBody>
          <a:bodyPr/>
          <a:lstStyle/>
          <a:p>
            <a:pPr>
              <a:spcAft>
                <a:spcPts val="611"/>
              </a:spcAft>
            </a:pPr>
            <a:r>
              <a:rPr lang="en-US" b="1" dirty="0"/>
              <a:t>Family Emergency Communication Plan…</a:t>
            </a:r>
          </a:p>
          <a:p>
            <a:pPr>
              <a:spcAft>
                <a:spcPts val="408"/>
              </a:spcAft>
            </a:pPr>
            <a:r>
              <a:rPr lang="en-US" dirty="0"/>
              <a:t>FEMA’s template for a </a:t>
            </a:r>
            <a:r>
              <a:rPr lang="en-US" b="1" dirty="0"/>
              <a:t>Family Emergency Communication Plan </a:t>
            </a:r>
            <a:r>
              <a:rPr lang="en-US" dirty="0"/>
              <a:t>includes many elements, including:</a:t>
            </a:r>
          </a:p>
          <a:p>
            <a:pPr marL="174708" indent="-174708">
              <a:spcAft>
                <a:spcPts val="408"/>
              </a:spcAft>
              <a:buFont typeface="Arial" panose="020B0604020202020204" pitchFamily="34" charset="0"/>
              <a:buChar char="•"/>
            </a:pPr>
            <a:r>
              <a:rPr lang="en-US" dirty="0"/>
              <a:t>Household Information</a:t>
            </a:r>
          </a:p>
          <a:p>
            <a:pPr marL="174708" indent="-174708">
              <a:spcAft>
                <a:spcPts val="408"/>
              </a:spcAft>
              <a:buFont typeface="Arial" panose="020B0604020202020204" pitchFamily="34" charset="0"/>
              <a:buChar char="•"/>
            </a:pPr>
            <a:r>
              <a:rPr lang="en-US" dirty="0"/>
              <a:t>“In Case of Emergency” (ICE) Contacts</a:t>
            </a:r>
          </a:p>
          <a:p>
            <a:pPr marL="174708" indent="-174708">
              <a:spcAft>
                <a:spcPts val="408"/>
              </a:spcAft>
              <a:buFont typeface="Arial" panose="020B0604020202020204" pitchFamily="34" charset="0"/>
              <a:buChar char="•"/>
            </a:pPr>
            <a:r>
              <a:rPr lang="en-US" dirty="0"/>
              <a:t>Pre-Established Emergency Meeting Places</a:t>
            </a:r>
          </a:p>
          <a:p>
            <a:pPr marL="174708" indent="-174708">
              <a:spcAft>
                <a:spcPts val="408"/>
              </a:spcAft>
              <a:buFont typeface="Arial" panose="020B0604020202020204" pitchFamily="34" charset="0"/>
              <a:buChar char="•"/>
            </a:pPr>
            <a:r>
              <a:rPr lang="en-US" dirty="0"/>
              <a:t>Medical Information</a:t>
            </a:r>
          </a:p>
          <a:p>
            <a:pPr marL="174708" indent="-174708">
              <a:spcAft>
                <a:spcPts val="408"/>
              </a:spcAft>
              <a:buFont typeface="Arial" panose="020B0604020202020204" pitchFamily="34" charset="0"/>
              <a:buChar char="•"/>
            </a:pPr>
            <a:r>
              <a:rPr lang="en-US" dirty="0"/>
              <a:t>School, Childcare, Caregiver and Workplace Emergency Information</a:t>
            </a:r>
          </a:p>
          <a:p>
            <a:pPr marL="640594" lvl="1" indent="-174708">
              <a:spcAft>
                <a:spcPts val="611"/>
              </a:spcAft>
              <a:buFont typeface="Arial" panose="020B0604020202020204" pitchFamily="34" charset="0"/>
              <a:buChar char="•"/>
            </a:pPr>
            <a:r>
              <a:rPr lang="en-US" dirty="0"/>
              <a:t>In an emergency, who will pick up your child if you are not available? Who is your back-up designee if that person is unavailable? Have these “back up” individuals been identified as such to the school, childcare provider, caregiver, or workplace?</a:t>
            </a:r>
          </a:p>
          <a:p>
            <a:pPr>
              <a:spcAft>
                <a:spcPts val="408"/>
              </a:spcAft>
            </a:pPr>
            <a:r>
              <a:rPr lang="en-US" dirty="0"/>
              <a:t>Additional contact information may include:</a:t>
            </a:r>
          </a:p>
          <a:p>
            <a:pPr marL="174708" indent="-174708">
              <a:spcAft>
                <a:spcPts val="408"/>
              </a:spcAft>
              <a:buFont typeface="Arial" panose="020B0604020202020204" pitchFamily="34" charset="0"/>
              <a:buChar char="•"/>
            </a:pPr>
            <a:r>
              <a:rPr lang="en-US" dirty="0"/>
              <a:t>Police</a:t>
            </a:r>
          </a:p>
          <a:p>
            <a:pPr marL="174708" indent="-174708">
              <a:spcAft>
                <a:spcPts val="408"/>
              </a:spcAft>
              <a:buFont typeface="Arial" panose="020B0604020202020204" pitchFamily="34" charset="0"/>
              <a:buChar char="•"/>
            </a:pPr>
            <a:r>
              <a:rPr lang="en-US" dirty="0"/>
              <a:t>Fire</a:t>
            </a:r>
          </a:p>
          <a:p>
            <a:pPr marL="174708" indent="-174708">
              <a:spcAft>
                <a:spcPts val="408"/>
              </a:spcAft>
              <a:buFont typeface="Arial" panose="020B0604020202020204" pitchFamily="34" charset="0"/>
              <a:buChar char="•"/>
            </a:pPr>
            <a:r>
              <a:rPr lang="en-US" dirty="0"/>
              <a:t>Poison Control 1-800-222-1222</a:t>
            </a:r>
          </a:p>
          <a:p>
            <a:pPr marL="174708" indent="-174708">
              <a:spcAft>
                <a:spcPts val="408"/>
              </a:spcAft>
              <a:buFont typeface="Arial" panose="020B0604020202020204" pitchFamily="34" charset="0"/>
              <a:buChar char="•"/>
            </a:pPr>
            <a:r>
              <a:rPr lang="en-US" dirty="0"/>
              <a:t>Hospital, Doctors, Pediatricians, Dentist, etc.</a:t>
            </a:r>
          </a:p>
          <a:p>
            <a:pPr marL="174708" indent="-174708">
              <a:spcAft>
                <a:spcPts val="408"/>
              </a:spcAft>
              <a:buFont typeface="Arial" panose="020B0604020202020204" pitchFamily="34" charset="0"/>
              <a:buChar char="•"/>
            </a:pPr>
            <a:r>
              <a:rPr lang="en-US" dirty="0"/>
              <a:t>Insurance (Medical, Flood, Homeowners)</a:t>
            </a:r>
          </a:p>
          <a:p>
            <a:pPr marL="174708" indent="-174708">
              <a:spcAft>
                <a:spcPts val="408"/>
              </a:spcAft>
              <a:buFont typeface="Arial" panose="020B0604020202020204" pitchFamily="34" charset="0"/>
              <a:buChar char="•"/>
            </a:pPr>
            <a:r>
              <a:rPr lang="en-US" dirty="0"/>
              <a:t>Gas, Water, Electric Company</a:t>
            </a:r>
          </a:p>
          <a:p>
            <a:pPr marL="174708" indent="-174708">
              <a:spcAft>
                <a:spcPts val="408"/>
              </a:spcAft>
              <a:buFont typeface="Arial" panose="020B0604020202020204" pitchFamily="34" charset="0"/>
              <a:buChar char="•"/>
            </a:pPr>
            <a:r>
              <a:rPr lang="en-US" dirty="0"/>
              <a:t>Out-of-Area contacts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99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Emergency Kit</a:t>
            </a:r>
          </a:p>
          <a:p>
            <a:pPr>
              <a:spcAft>
                <a:spcPts val="408"/>
              </a:spcAft>
            </a:pPr>
            <a:r>
              <a:rPr lang="en-US" dirty="0"/>
              <a:t>Your emergency kit should include the following:</a:t>
            </a:r>
          </a:p>
          <a:p>
            <a:pPr marL="174708" indent="-174708">
              <a:spcAft>
                <a:spcPts val="408"/>
              </a:spcAft>
              <a:buFont typeface="Arial" panose="020B0604020202020204" pitchFamily="34" charset="0"/>
              <a:buChar char="•"/>
            </a:pPr>
            <a:r>
              <a:rPr lang="en-US" dirty="0"/>
              <a:t>Food and Water</a:t>
            </a:r>
          </a:p>
          <a:p>
            <a:pPr marL="174708" indent="-174708">
              <a:spcAft>
                <a:spcPts val="408"/>
              </a:spcAft>
              <a:buFont typeface="Arial" panose="020B0604020202020204" pitchFamily="34" charset="0"/>
              <a:buChar char="•"/>
            </a:pPr>
            <a:r>
              <a:rPr lang="en-US" dirty="0"/>
              <a:t>First Aid </a:t>
            </a:r>
            <a:r>
              <a:rPr lang="en-US" dirty="0" smtClean="0"/>
              <a:t>Kit</a:t>
            </a:r>
          </a:p>
          <a:p>
            <a:pPr marL="174708" indent="-174708">
              <a:spcAft>
                <a:spcPts val="408"/>
              </a:spcAft>
              <a:buFont typeface="Arial" panose="020B0604020202020204" pitchFamily="34" charset="0"/>
              <a:buChar char="•"/>
            </a:pPr>
            <a:r>
              <a:rPr lang="en-US" dirty="0" smtClean="0"/>
              <a:t>Emergency Radio (hand crank or battery operated)</a:t>
            </a:r>
            <a:endParaRPr lang="en-US" dirty="0"/>
          </a:p>
          <a:p>
            <a:pPr marL="174708" indent="-174708">
              <a:spcAft>
                <a:spcPts val="611"/>
              </a:spcAft>
              <a:buFont typeface="Arial" panose="020B0604020202020204" pitchFamily="34" charset="0"/>
              <a:buChar char="•"/>
            </a:pPr>
            <a:r>
              <a:rPr lang="en-US" dirty="0" smtClean="0"/>
              <a:t>Tools/Supplies</a:t>
            </a:r>
            <a:r>
              <a:rPr lang="en-US" dirty="0"/>
              <a:t>, including extra </a:t>
            </a:r>
            <a:r>
              <a:rPr lang="en-US" dirty="0" smtClean="0"/>
              <a:t>batteries</a:t>
            </a:r>
          </a:p>
          <a:p>
            <a:pPr marL="174708" marR="0" indent="-174708" algn="l" defTabSz="914400" rtl="0" eaLnBrk="1" fontAlgn="auto" latinLnBrk="0" hangingPunct="1">
              <a:lnSpc>
                <a:spcPct val="100000"/>
              </a:lnSpc>
              <a:spcBef>
                <a:spcPts val="0"/>
              </a:spcBef>
              <a:spcAft>
                <a:spcPts val="611"/>
              </a:spcAft>
              <a:buClrTx/>
              <a:buSzTx/>
              <a:buFont typeface="Arial" panose="020B0604020202020204" pitchFamily="34" charset="0"/>
              <a:buChar char="•"/>
              <a:tabLst/>
              <a:defRPr/>
            </a:pPr>
            <a:r>
              <a:rPr lang="en-US" dirty="0" smtClean="0"/>
              <a:t>Medical Necessities</a:t>
            </a:r>
          </a:p>
          <a:p>
            <a:pPr marL="174708" indent="-174708">
              <a:spcAft>
                <a:spcPts val="611"/>
              </a:spcAft>
              <a:buFont typeface="Arial" panose="020B0604020202020204" pitchFamily="34" charset="0"/>
              <a:buChar char="•"/>
            </a:pPr>
            <a:endParaRPr lang="en-US" dirty="0"/>
          </a:p>
          <a:p>
            <a:r>
              <a:rPr lang="en-US" dirty="0"/>
              <a:t>All kit items may be stored in a waterproof bin or bag to keep the contents dry </a:t>
            </a:r>
            <a:r>
              <a:rPr lang="en-US" dirty="0" smtClean="0"/>
              <a:t>during rain or flooding</a:t>
            </a:r>
            <a:r>
              <a:rPr lang="en-US" dirty="0"/>
              <a:t>. Your emergency kit may customized to fit in your vehicle or at work, in addition to having supplies at home. </a:t>
            </a:r>
            <a:r>
              <a:rPr lang="en-US" dirty="0" smtClean="0"/>
              <a:t>Make sure everyone knows wee the Emergency Kit is located.</a:t>
            </a:r>
            <a:endParaRPr lang="en-US" dirty="0"/>
          </a:p>
          <a:p>
            <a:endParaRPr lang="en-US" dirty="0"/>
          </a:p>
          <a:p>
            <a:r>
              <a:rPr lang="en-US" dirty="0"/>
              <a:t>In addition, you may want to consider preparing a ready “Go Kit” at home that includes items you may need if you are unexpectedly called back to work due to the </a:t>
            </a:r>
            <a:r>
              <a:rPr lang="en-US" dirty="0" smtClean="0"/>
              <a:t>emergency, e.g., personal hygiene</a:t>
            </a:r>
            <a:r>
              <a:rPr lang="en-US" baseline="0" dirty="0" smtClean="0"/>
              <a:t> items, change of clothes, medications, etc.) </a:t>
            </a:r>
            <a:r>
              <a:rPr lang="en-US" dirty="0" smtClean="0"/>
              <a:t>By </a:t>
            </a:r>
            <a:r>
              <a:rPr lang="en-US" dirty="0"/>
              <a:t>gathering these items in advance, you will be able to respond to work faster.</a:t>
            </a:r>
          </a:p>
          <a:p>
            <a:endParaRPr lang="en-US" dirty="0"/>
          </a:p>
          <a:p>
            <a:endParaRPr lang="en-US" dirty="0"/>
          </a:p>
          <a:p>
            <a:r>
              <a:rPr lang="en-US" dirty="0"/>
              <a:t>Photo credit: CDC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97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260850"/>
            <a:ext cx="5140960" cy="4725670"/>
          </a:xfrm>
        </p:spPr>
        <p:txBody>
          <a:bodyPr/>
          <a:lstStyle/>
          <a:p>
            <a:pPr>
              <a:spcAft>
                <a:spcPts val="611"/>
              </a:spcAft>
            </a:pPr>
            <a:r>
              <a:rPr lang="en-US" b="1" dirty="0"/>
              <a:t>Emergency Food</a:t>
            </a:r>
          </a:p>
          <a:p>
            <a:pPr>
              <a:spcAft>
                <a:spcPts val="611"/>
              </a:spcAft>
            </a:pPr>
            <a:r>
              <a:rPr lang="en-US" dirty="0"/>
              <a:t>You will need at least a 3-5 day supply of non-perishable food per family member, including pets. You may </a:t>
            </a:r>
            <a:r>
              <a:rPr lang="en-US" dirty="0" smtClean="0"/>
              <a:t>want to </a:t>
            </a:r>
            <a:r>
              <a:rPr lang="en-US" dirty="0"/>
              <a:t>store more than this amount. Remember, it is better to have extra food that you can share rather then run out </a:t>
            </a:r>
            <a:r>
              <a:rPr lang="en-US" dirty="0" smtClean="0"/>
              <a:t>of food during </a:t>
            </a:r>
            <a:r>
              <a:rPr lang="en-US" dirty="0"/>
              <a:t>an emergency.</a:t>
            </a:r>
          </a:p>
          <a:p>
            <a:pPr>
              <a:spcAft>
                <a:spcPts val="408"/>
              </a:spcAft>
            </a:pPr>
            <a:r>
              <a:rPr lang="en-US" dirty="0"/>
              <a:t>Choose foods that last a long time (i.e., have a long shelf life), do not need to be refrigerated, and are easy to </a:t>
            </a:r>
            <a:r>
              <a:rPr lang="en-US" dirty="0" smtClean="0"/>
              <a:t>prepare.</a:t>
            </a:r>
            <a:r>
              <a:rPr lang="en-US" dirty="0"/>
              <a:t> Also, try to </a:t>
            </a:r>
            <a:r>
              <a:rPr lang="en-US" dirty="0" smtClean="0"/>
              <a:t>choose items </a:t>
            </a:r>
            <a:r>
              <a:rPr lang="en-US" dirty="0"/>
              <a:t>that are high in calories and nutrition. Ready-to-eat meals may include:</a:t>
            </a:r>
          </a:p>
          <a:p>
            <a:pPr marL="174708" indent="-174708">
              <a:spcAft>
                <a:spcPts val="408"/>
              </a:spcAft>
              <a:buFont typeface="Arial" panose="020B0604020202020204" pitchFamily="34" charset="0"/>
              <a:buChar char="•"/>
            </a:pPr>
            <a:r>
              <a:rPr lang="en-US" dirty="0"/>
              <a:t>Canned soups and vegetables</a:t>
            </a:r>
          </a:p>
          <a:p>
            <a:pPr marL="174708" indent="-174708">
              <a:spcAft>
                <a:spcPts val="408"/>
              </a:spcAft>
              <a:buFont typeface="Arial" panose="020B0604020202020204" pitchFamily="34" charset="0"/>
              <a:buChar char="•"/>
            </a:pPr>
            <a:r>
              <a:rPr lang="en-US" dirty="0"/>
              <a:t>Nuts and dried fruit</a:t>
            </a:r>
          </a:p>
          <a:p>
            <a:pPr marL="174708" indent="-174708">
              <a:spcAft>
                <a:spcPts val="611"/>
              </a:spcAft>
              <a:buFont typeface="Arial" panose="020B0604020202020204" pitchFamily="34" charset="0"/>
              <a:buChar char="•"/>
            </a:pPr>
            <a:r>
              <a:rPr lang="en-US" dirty="0"/>
              <a:t>Meals Ready to Eat (MREs)</a:t>
            </a:r>
          </a:p>
          <a:p>
            <a:pPr>
              <a:spcAft>
                <a:spcPts val="611"/>
              </a:spcAft>
            </a:pPr>
            <a:r>
              <a:rPr lang="en-US" dirty="0"/>
              <a:t>Plan ahead for family members with special diets and allergies, including babies and elderly people. Consider special canned foods, juices, and soups appropriate to their needs. Nursing mothers should include formula in case they are unable to breastfeed during the emergency.</a:t>
            </a:r>
          </a:p>
          <a:p>
            <a:pPr>
              <a:spcAft>
                <a:spcPts val="408"/>
              </a:spcAft>
            </a:pPr>
            <a:r>
              <a:rPr lang="en-US" dirty="0"/>
              <a:t>Make sure you have:</a:t>
            </a:r>
          </a:p>
          <a:p>
            <a:pPr marL="174708" indent="-174708">
              <a:spcAft>
                <a:spcPts val="408"/>
              </a:spcAft>
              <a:buFont typeface="Arial" panose="020B0604020202020204" pitchFamily="34" charset="0"/>
              <a:buChar char="•"/>
            </a:pPr>
            <a:r>
              <a:rPr lang="en-US" dirty="0"/>
              <a:t>Manual can opener</a:t>
            </a:r>
          </a:p>
          <a:p>
            <a:pPr marL="174708" indent="-174708">
              <a:spcAft>
                <a:spcPts val="408"/>
              </a:spcAft>
              <a:buFont typeface="Arial" panose="020B0604020202020204" pitchFamily="34" charset="0"/>
              <a:buChar char="•"/>
            </a:pPr>
            <a:r>
              <a:rPr lang="en-US" dirty="0"/>
              <a:t>Disposable utensils and plates/bowls</a:t>
            </a:r>
          </a:p>
          <a:p>
            <a:pPr marL="174708" indent="-174708">
              <a:spcAft>
                <a:spcPts val="408"/>
              </a:spcAft>
              <a:buFont typeface="Arial" panose="020B0604020202020204" pitchFamily="34" charset="0"/>
              <a:buChar char="•"/>
            </a:pPr>
            <a:r>
              <a:rPr lang="en-US" dirty="0"/>
              <a:t>Check every six months for shelf life expiration; rotate stock with everyday supplies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5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Emergency Water</a:t>
            </a:r>
          </a:p>
          <a:p>
            <a:pPr lvl="0"/>
            <a:r>
              <a:rPr lang="en-US" dirty="0"/>
              <a:t>At a minimum, each person in the household should have at least 1 gallon of water per day for 3 days. A normally active person needs to drink at least one-half gallon of water each day. </a:t>
            </a:r>
            <a:r>
              <a:rPr lang="en-US" dirty="0" smtClean="0"/>
              <a:t>If a person is active, he/she</a:t>
            </a:r>
            <a:r>
              <a:rPr lang="en-US" baseline="0" dirty="0" smtClean="0"/>
              <a:t> will require more water. </a:t>
            </a:r>
            <a:r>
              <a:rPr lang="en-US" dirty="0" smtClean="0"/>
              <a:t>You </a:t>
            </a:r>
            <a:r>
              <a:rPr lang="en-US" dirty="0"/>
              <a:t>will also need water for cleaning and cooking. </a:t>
            </a:r>
            <a:r>
              <a:rPr lang="en-US" dirty="0" smtClean="0"/>
              <a:t>Remember that family pets need water too. (This </a:t>
            </a:r>
            <a:r>
              <a:rPr lang="en-US" dirty="0"/>
              <a:t>means a family of </a:t>
            </a:r>
            <a:r>
              <a:rPr lang="en-US" dirty="0" smtClean="0"/>
              <a:t>4 with 2 pets</a:t>
            </a:r>
            <a:r>
              <a:rPr lang="en-US" baseline="0" dirty="0" smtClean="0"/>
              <a:t> </a:t>
            </a:r>
            <a:r>
              <a:rPr lang="en-US" dirty="0" smtClean="0"/>
              <a:t>needs 15 </a:t>
            </a:r>
            <a:r>
              <a:rPr lang="en-US" dirty="0"/>
              <a:t>gallons of water in </a:t>
            </a:r>
            <a:r>
              <a:rPr lang="en-US" dirty="0" smtClean="0"/>
              <a:t>their</a:t>
            </a:r>
            <a:r>
              <a:rPr lang="en-US" baseline="0" dirty="0" smtClean="0"/>
              <a:t> minimum </a:t>
            </a:r>
            <a:r>
              <a:rPr lang="en-US" dirty="0" smtClean="0"/>
              <a:t>3-day emergency </a:t>
            </a:r>
            <a:r>
              <a:rPr lang="en-US" dirty="0"/>
              <a:t>supply.)</a:t>
            </a:r>
          </a:p>
          <a:p>
            <a:endParaRPr lang="en-US" dirty="0"/>
          </a:p>
          <a:p>
            <a:r>
              <a:rPr lang="en-US" b="1" dirty="0"/>
              <a:t>Stay Hydrated</a:t>
            </a:r>
            <a:endParaRPr lang="en-US" dirty="0"/>
          </a:p>
          <a:p>
            <a:r>
              <a:rPr lang="en-US" dirty="0"/>
              <a:t>In an emergency, drink at least 2 quarts (one-half of a gallon) of water each day. Children, pregnant women, people who are sick, and people living in hot climates should drink more depending on circumstances. Do not risk dehydration by rationing water as dehydration can cause serious health problems. </a:t>
            </a:r>
            <a:r>
              <a:rPr lang="en-US" dirty="0" smtClean="0"/>
              <a:t>If water supplies</a:t>
            </a:r>
            <a:r>
              <a:rPr lang="en-US" baseline="0" dirty="0" smtClean="0"/>
              <a:t> are low, prioritize the water for drinking rather than cleaning or cooking.</a:t>
            </a:r>
            <a:endParaRPr lang="en-US" dirty="0"/>
          </a:p>
          <a:p>
            <a:endParaRPr lang="en-US" dirty="0"/>
          </a:p>
          <a:p>
            <a:r>
              <a:rPr lang="en-US" b="1" dirty="0"/>
              <a:t>Drink Only Clean </a:t>
            </a:r>
            <a:r>
              <a:rPr lang="en-US" b="1" dirty="0" smtClean="0"/>
              <a:t>Water </a:t>
            </a:r>
            <a:r>
              <a:rPr lang="en-US" dirty="0"/>
              <a:t> </a:t>
            </a:r>
          </a:p>
          <a:p>
            <a:r>
              <a:rPr lang="en-US" dirty="0"/>
              <a:t>If you run out of safe drinking water in an emergency, there are steps you can take to make contaminated water safe to use. Visit CDC's Healthy Water website for instructions on how to make water safe for drinking or cooking. Untreated water can make you very sick because it often contains toxic chemicals, heavy metals, and germs. </a:t>
            </a:r>
            <a:r>
              <a:rPr lang="en-US" u="sng" dirty="0"/>
              <a:t>Never</a:t>
            </a:r>
            <a:r>
              <a:rPr lang="en-US" dirty="0"/>
              <a:t> drink flood water</a:t>
            </a:r>
            <a:r>
              <a:rPr lang="en-US" dirty="0" smtClean="0"/>
              <a:t>. </a:t>
            </a:r>
            <a:r>
              <a:rPr lang="en-US" baseline="0" dirty="0" smtClean="0"/>
              <a:t> </a:t>
            </a:r>
          </a:p>
          <a:p>
            <a:endParaRPr lang="en-US" baseline="0" dirty="0" smtClean="0"/>
          </a:p>
          <a:p>
            <a:r>
              <a:rPr lang="en-US" dirty="0" smtClean="0"/>
              <a:t>https://www.cdc.gov/healthywater/emergency/drinking/emergency-water-supply-preparation.html </a:t>
            </a:r>
          </a:p>
          <a:p>
            <a:endParaRPr lang="en-US" dirty="0"/>
          </a:p>
          <a:p>
            <a:r>
              <a:rPr lang="en-US" dirty="0"/>
              <a:t>Photo Courtesy of CDC.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7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Emergency Water – Option 1</a:t>
            </a:r>
          </a:p>
          <a:p>
            <a:pPr>
              <a:spcAft>
                <a:spcPts val="408"/>
              </a:spcAft>
            </a:pPr>
            <a:r>
              <a:rPr lang="en-US" dirty="0"/>
              <a:t>Buy and store pre-packaged bottled water. This is the safest, most reliable option:</a:t>
            </a:r>
          </a:p>
          <a:p>
            <a:pPr indent="-174708">
              <a:spcAft>
                <a:spcPts val="408"/>
              </a:spcAft>
              <a:buFont typeface="Arial" panose="020B0604020202020204" pitchFamily="34" charset="0"/>
              <a:buChar char="•"/>
            </a:pPr>
            <a:r>
              <a:rPr lang="en-US" dirty="0"/>
              <a:t>Do not open the containers until you're ready to use</a:t>
            </a:r>
          </a:p>
          <a:p>
            <a:pPr indent="-174708">
              <a:spcAft>
                <a:spcPts val="408"/>
              </a:spcAft>
              <a:buFont typeface="Arial" panose="020B0604020202020204" pitchFamily="34" charset="0"/>
              <a:buChar char="•"/>
            </a:pPr>
            <a:r>
              <a:rPr lang="en-US" dirty="0"/>
              <a:t>Keep water in original container</a:t>
            </a:r>
          </a:p>
          <a:p>
            <a:pPr indent="-174708">
              <a:spcAft>
                <a:spcPts val="408"/>
              </a:spcAft>
              <a:buFont typeface="Arial" panose="020B0604020202020204" pitchFamily="34" charset="0"/>
              <a:buChar char="•"/>
            </a:pPr>
            <a:r>
              <a:rPr lang="en-US" dirty="0"/>
              <a:t>Rotate and replace before expiration or “use by” date</a:t>
            </a:r>
            <a:endParaRPr lang="en-US" b="1" dirty="0"/>
          </a:p>
          <a:p>
            <a:endParaRPr lang="en-US" b="1" dirty="0"/>
          </a:p>
          <a:p>
            <a:r>
              <a:rPr lang="en-US" b="1" dirty="0"/>
              <a:t>Emergency Water - Option 2 </a:t>
            </a:r>
            <a:r>
              <a:rPr lang="en-US" dirty="0"/>
              <a:t>is to fill your own </a:t>
            </a:r>
            <a:r>
              <a:rPr lang="en-US" dirty="0" smtClean="0"/>
              <a:t>bottles and treat the water appropriately </a:t>
            </a:r>
            <a:r>
              <a:rPr lang="en-US" i="1" dirty="0"/>
              <a:t>(see next slide)</a:t>
            </a:r>
          </a:p>
          <a:p>
            <a:endParaRPr lang="en-US" dirty="0"/>
          </a:p>
          <a:p>
            <a:r>
              <a:rPr lang="en-US" dirty="0"/>
              <a:t>Photo Courtesy of CDC.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619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Emergency Water – Option 2</a:t>
            </a:r>
          </a:p>
          <a:p>
            <a:pPr marL="174708" indent="-174708">
              <a:spcAft>
                <a:spcPts val="408"/>
              </a:spcAft>
              <a:buFont typeface="Arial" panose="020B0604020202020204" pitchFamily="34" charset="0"/>
              <a:buChar char="•"/>
            </a:pPr>
            <a:r>
              <a:rPr lang="en-US" dirty="0"/>
              <a:t>Use </a:t>
            </a:r>
            <a:r>
              <a:rPr lang="en-US" u="sng" dirty="0"/>
              <a:t>food-grade</a:t>
            </a:r>
            <a:r>
              <a:rPr lang="en-US" dirty="0"/>
              <a:t> water storage containers, like those found at surplus or camping supply stores. </a:t>
            </a:r>
          </a:p>
          <a:p>
            <a:pPr marL="174708" indent="-174708">
              <a:spcAft>
                <a:spcPts val="408"/>
              </a:spcAft>
              <a:buFont typeface="Arial" panose="020B0604020202020204" pitchFamily="34" charset="0"/>
              <a:buChar char="•"/>
            </a:pPr>
            <a:r>
              <a:rPr lang="en-US" dirty="0"/>
              <a:t>Clean containers before using to store water</a:t>
            </a:r>
          </a:p>
          <a:p>
            <a:pPr marL="174708" indent="-174708">
              <a:spcAft>
                <a:spcPts val="408"/>
              </a:spcAft>
              <a:buFont typeface="Arial" panose="020B0604020202020204" pitchFamily="34" charset="0"/>
              <a:buChar char="•"/>
            </a:pPr>
            <a:r>
              <a:rPr lang="en-US" dirty="0"/>
              <a:t>How to clean containers for water storage:</a:t>
            </a:r>
          </a:p>
          <a:p>
            <a:pPr marL="640594" lvl="1" indent="-174708">
              <a:spcAft>
                <a:spcPts val="408"/>
              </a:spcAft>
              <a:buFont typeface="Arial" panose="020B0604020202020204" pitchFamily="34" charset="0"/>
              <a:buChar char="•"/>
            </a:pPr>
            <a:r>
              <a:rPr lang="en-US" dirty="0"/>
              <a:t>Wash containers with dishwashing soap</a:t>
            </a:r>
          </a:p>
          <a:p>
            <a:pPr marL="640594" lvl="1" indent="-174708">
              <a:spcAft>
                <a:spcPts val="408"/>
              </a:spcAft>
              <a:buFont typeface="Arial" panose="020B0604020202020204" pitchFamily="34" charset="0"/>
              <a:buChar char="•"/>
            </a:pPr>
            <a:r>
              <a:rPr lang="en-US" dirty="0"/>
              <a:t>Rinse with water</a:t>
            </a:r>
          </a:p>
          <a:p>
            <a:pPr marL="640594" lvl="1" indent="-174708">
              <a:spcAft>
                <a:spcPts val="408"/>
              </a:spcAft>
              <a:buFont typeface="Arial" panose="020B0604020202020204" pitchFamily="34" charset="0"/>
              <a:buChar char="•"/>
            </a:pPr>
            <a:r>
              <a:rPr lang="en-US" dirty="0"/>
              <a:t>Mix 1 teaspoon of household bleach with 1 quart (1/4 gallon) of water</a:t>
            </a:r>
          </a:p>
          <a:p>
            <a:pPr marL="640594" lvl="1" indent="-174708">
              <a:spcAft>
                <a:spcPts val="408"/>
              </a:spcAft>
              <a:buFont typeface="Arial" panose="020B0604020202020204" pitchFamily="34" charset="0"/>
              <a:buChar char="•"/>
            </a:pPr>
            <a:r>
              <a:rPr lang="en-US" dirty="0"/>
              <a:t>Swish the solution around in the container. Make sure it touches all inside surfaces</a:t>
            </a:r>
          </a:p>
          <a:p>
            <a:pPr marL="640594" lvl="1" indent="-174708">
              <a:spcAft>
                <a:spcPts val="408"/>
              </a:spcAft>
              <a:buFont typeface="Arial" panose="020B0604020202020204" pitchFamily="34" charset="0"/>
              <a:buChar char="•"/>
            </a:pPr>
            <a:r>
              <a:rPr lang="en-US" dirty="0"/>
              <a:t>Rinse well with clean water</a:t>
            </a:r>
          </a:p>
          <a:p>
            <a:pPr marL="174708" indent="-174708">
              <a:spcBef>
                <a:spcPts val="611"/>
              </a:spcBef>
              <a:spcAft>
                <a:spcPts val="408"/>
              </a:spcAft>
              <a:buFont typeface="Arial" panose="020B0604020202020204" pitchFamily="34" charset="0"/>
              <a:buChar char="•"/>
            </a:pPr>
            <a:r>
              <a:rPr lang="en-US" dirty="0"/>
              <a:t>Store in a cool, dark place</a:t>
            </a:r>
          </a:p>
          <a:p>
            <a:pPr marL="174708" indent="-174708">
              <a:spcBef>
                <a:spcPts val="204"/>
              </a:spcBef>
              <a:spcAft>
                <a:spcPts val="408"/>
              </a:spcAft>
              <a:buFont typeface="Arial" panose="020B0604020202020204" pitchFamily="34" charset="0"/>
              <a:buChar char="•"/>
            </a:pPr>
            <a:r>
              <a:rPr lang="en-US" dirty="0"/>
              <a:t>Re-clean and replace water every 6 months</a:t>
            </a:r>
          </a:p>
          <a:p>
            <a:endParaRPr lang="en-US" dirty="0"/>
          </a:p>
          <a:p>
            <a:r>
              <a:rPr lang="en-US" dirty="0"/>
              <a:t>Photo Courtesy of CDC.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97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Course Introduction</a:t>
            </a:r>
          </a:p>
          <a:p>
            <a:pPr>
              <a:spcAft>
                <a:spcPts val="408"/>
              </a:spcAft>
            </a:pPr>
            <a:r>
              <a:rPr lang="en-US" dirty="0"/>
              <a:t>This course is divided into 4</a:t>
            </a:r>
            <a:r>
              <a:rPr lang="en-US" b="1" dirty="0"/>
              <a:t> Modules</a:t>
            </a:r>
            <a:r>
              <a:rPr lang="en-US" dirty="0"/>
              <a:t>: </a:t>
            </a:r>
          </a:p>
          <a:p>
            <a:pPr marL="174708" indent="-174708">
              <a:spcAft>
                <a:spcPts val="408"/>
              </a:spcAft>
              <a:buFont typeface="Arial" panose="020B0604020202020204" pitchFamily="34" charset="0"/>
              <a:buChar char="•"/>
            </a:pPr>
            <a:r>
              <a:rPr lang="en-US" dirty="0"/>
              <a:t>Module 1 covers </a:t>
            </a:r>
            <a:r>
              <a:rPr lang="en-US" b="1" dirty="0"/>
              <a:t>Personal Emergency Preparedness</a:t>
            </a:r>
            <a:r>
              <a:rPr lang="en-US" dirty="0"/>
              <a:t> because preparedness begins at home with yourself and household members </a:t>
            </a:r>
          </a:p>
          <a:p>
            <a:pPr marL="174708" indent="-174708">
              <a:spcAft>
                <a:spcPts val="408"/>
              </a:spcAft>
              <a:buFont typeface="Arial" panose="020B0604020202020204" pitchFamily="34" charset="0"/>
              <a:buChar char="•"/>
            </a:pPr>
            <a:r>
              <a:rPr lang="en-US" dirty="0"/>
              <a:t>Module 2 covers the essential information contained in the </a:t>
            </a:r>
            <a:r>
              <a:rPr lang="en-US" b="1" dirty="0"/>
              <a:t>NHICS Guidebook</a:t>
            </a:r>
          </a:p>
          <a:p>
            <a:pPr marL="174708" indent="-174708">
              <a:spcAft>
                <a:spcPts val="408"/>
              </a:spcAft>
              <a:buFont typeface="Arial" panose="020B0604020202020204" pitchFamily="34" charset="0"/>
              <a:buChar char="•"/>
            </a:pPr>
            <a:r>
              <a:rPr lang="en-US" dirty="0"/>
              <a:t>Module 3 covers the </a:t>
            </a:r>
            <a:r>
              <a:rPr lang="en-US" b="1" dirty="0"/>
              <a:t>Response Toolkit</a:t>
            </a:r>
            <a:r>
              <a:rPr lang="en-US" dirty="0"/>
              <a:t> which includes all of the tools used for immediate response through recovery and demobilization</a:t>
            </a:r>
          </a:p>
          <a:p>
            <a:pPr marL="174708" indent="-174708">
              <a:spcAft>
                <a:spcPts val="408"/>
              </a:spcAft>
              <a:buFont typeface="Arial" panose="020B0604020202020204" pitchFamily="34" charset="0"/>
              <a:buChar char="•"/>
            </a:pPr>
            <a:r>
              <a:rPr lang="en-US" dirty="0"/>
              <a:t>Module 4 covers the </a:t>
            </a:r>
            <a:r>
              <a:rPr lang="en-US" b="1" dirty="0"/>
              <a:t>Planning Toolkit</a:t>
            </a:r>
            <a:r>
              <a:rPr lang="en-US" dirty="0"/>
              <a:t> in addition to </a:t>
            </a:r>
            <a:r>
              <a:rPr lang="en-US" b="1" dirty="0"/>
              <a:t>implementing NHICS</a:t>
            </a:r>
            <a:r>
              <a:rPr lang="en-US" dirty="0"/>
              <a:t> at your facility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44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93260"/>
            <a:ext cx="5218853" cy="4183380"/>
          </a:xfrm>
        </p:spPr>
        <p:txBody>
          <a:bodyPr/>
          <a:lstStyle/>
          <a:p>
            <a:pPr>
              <a:spcAft>
                <a:spcPts val="611"/>
              </a:spcAft>
            </a:pPr>
            <a:r>
              <a:rPr lang="en-US" b="1" dirty="0"/>
              <a:t>First Aid Kit</a:t>
            </a:r>
          </a:p>
          <a:p>
            <a:pPr>
              <a:spcAft>
                <a:spcPts val="408"/>
              </a:spcAft>
            </a:pPr>
            <a:r>
              <a:rPr lang="en-US" dirty="0"/>
              <a:t>Medical items to have include:</a:t>
            </a:r>
          </a:p>
          <a:p>
            <a:pPr marL="174708" indent="-174708">
              <a:spcAft>
                <a:spcPts val="408"/>
              </a:spcAft>
              <a:buFont typeface="Arial" panose="020B0604020202020204" pitchFamily="34" charset="0"/>
              <a:buChar char="•"/>
            </a:pPr>
            <a:r>
              <a:rPr lang="en-US" dirty="0"/>
              <a:t>Adhesive bandages</a:t>
            </a:r>
          </a:p>
          <a:p>
            <a:pPr marL="174708" indent="-174708">
              <a:spcAft>
                <a:spcPts val="408"/>
              </a:spcAft>
              <a:buFont typeface="Arial" panose="020B0604020202020204" pitchFamily="34" charset="0"/>
              <a:buChar char="•"/>
            </a:pPr>
            <a:r>
              <a:rPr lang="en-US" dirty="0"/>
              <a:t>Safety pins</a:t>
            </a:r>
          </a:p>
          <a:p>
            <a:pPr marL="174708" indent="-174708">
              <a:spcAft>
                <a:spcPts val="408"/>
              </a:spcAft>
              <a:buFont typeface="Arial" panose="020B0604020202020204" pitchFamily="34" charset="0"/>
              <a:buChar char="•"/>
            </a:pPr>
            <a:r>
              <a:rPr lang="en-US" dirty="0"/>
              <a:t>Latex Gloves</a:t>
            </a:r>
          </a:p>
          <a:p>
            <a:pPr marL="174708" indent="-174708">
              <a:spcAft>
                <a:spcPts val="408"/>
              </a:spcAft>
              <a:buFont typeface="Arial" panose="020B0604020202020204" pitchFamily="34" charset="0"/>
              <a:buChar char="•"/>
            </a:pPr>
            <a:r>
              <a:rPr lang="en-US" dirty="0"/>
              <a:t>Medications</a:t>
            </a:r>
          </a:p>
          <a:p>
            <a:pPr marL="174708" indent="-174708">
              <a:spcAft>
                <a:spcPts val="408"/>
              </a:spcAft>
              <a:buFont typeface="Arial" panose="020B0604020202020204" pitchFamily="34" charset="0"/>
              <a:buChar char="•"/>
            </a:pPr>
            <a:r>
              <a:rPr lang="en-US" dirty="0"/>
              <a:t>Scissors</a:t>
            </a:r>
          </a:p>
          <a:p>
            <a:pPr marL="174708" indent="-174708">
              <a:spcAft>
                <a:spcPts val="408"/>
              </a:spcAft>
              <a:buFont typeface="Arial" panose="020B0604020202020204" pitchFamily="34" charset="0"/>
              <a:buChar char="•"/>
            </a:pPr>
            <a:r>
              <a:rPr lang="en-US" dirty="0"/>
              <a:t>Thermometer</a:t>
            </a:r>
          </a:p>
          <a:p>
            <a:pPr marL="174708" indent="-174708">
              <a:spcAft>
                <a:spcPts val="408"/>
              </a:spcAft>
              <a:buFont typeface="Arial" panose="020B0604020202020204" pitchFamily="34" charset="0"/>
              <a:buChar char="•"/>
            </a:pPr>
            <a:r>
              <a:rPr lang="en-US" dirty="0"/>
              <a:t>Tape and gauze</a:t>
            </a:r>
          </a:p>
          <a:p>
            <a:pPr marL="174708" indent="-174708">
              <a:spcAft>
                <a:spcPts val="611"/>
              </a:spcAft>
              <a:buFont typeface="Arial" panose="020B0604020202020204" pitchFamily="34" charset="0"/>
              <a:buChar char="•"/>
            </a:pPr>
            <a:r>
              <a:rPr lang="en-US" dirty="0"/>
              <a:t>Antiseptic and ointments</a:t>
            </a:r>
          </a:p>
          <a:p>
            <a:r>
              <a:rPr lang="en-US" dirty="0"/>
              <a:t>Most of these medical supplies can be found in a standard first aid kit available at most stores for minimal cost.  </a:t>
            </a:r>
            <a:r>
              <a:rPr lang="en-US" dirty="0" smtClean="0"/>
              <a:t>Add any special items your family</a:t>
            </a:r>
            <a:r>
              <a:rPr lang="en-US" baseline="0" dirty="0" smtClean="0"/>
              <a:t> members require</a:t>
            </a:r>
            <a:r>
              <a:rPr lang="en-US" dirty="0" smtClean="0"/>
              <a:t>.</a:t>
            </a:r>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50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Tools and Supplies</a:t>
            </a:r>
          </a:p>
          <a:p>
            <a:pPr>
              <a:spcAft>
                <a:spcPts val="408"/>
              </a:spcAft>
            </a:pPr>
            <a:r>
              <a:rPr lang="en-US" dirty="0"/>
              <a:t>Tools and other supplies for your kit may include:</a:t>
            </a:r>
          </a:p>
          <a:p>
            <a:pPr marL="174708" indent="-174708">
              <a:spcAft>
                <a:spcPts val="408"/>
              </a:spcAft>
              <a:buFont typeface="Arial" panose="020B0604020202020204" pitchFamily="34" charset="0"/>
              <a:buChar char="•"/>
            </a:pPr>
            <a:r>
              <a:rPr lang="en-US" dirty="0"/>
              <a:t>Battery-powered or hand crank radio – can be used when the electricity goes out</a:t>
            </a:r>
          </a:p>
          <a:p>
            <a:pPr marL="174708" indent="-174708">
              <a:spcAft>
                <a:spcPts val="408"/>
              </a:spcAft>
              <a:buFont typeface="Arial" panose="020B0604020202020204" pitchFamily="34" charset="0"/>
              <a:buChar char="•"/>
            </a:pPr>
            <a:r>
              <a:rPr lang="en-US" dirty="0"/>
              <a:t>NOAA Weather Radio – to hear critical messages on current and upcoming weather systems, watches and warnings issued, and EAS messages</a:t>
            </a:r>
          </a:p>
          <a:p>
            <a:pPr marL="174708" indent="-174708">
              <a:spcAft>
                <a:spcPts val="408"/>
              </a:spcAft>
              <a:buFont typeface="Arial" panose="020B0604020202020204" pitchFamily="34" charset="0"/>
              <a:buChar char="•"/>
            </a:pPr>
            <a:r>
              <a:rPr lang="en-US" dirty="0"/>
              <a:t>Whistle to signal for help – if trapped in an enclosed space where no one can see you, you can whistle to alert responders or passers by that you are trapped and need help</a:t>
            </a:r>
          </a:p>
          <a:p>
            <a:pPr marL="174708" indent="-174708">
              <a:spcAft>
                <a:spcPts val="408"/>
              </a:spcAft>
              <a:buFont typeface="Arial" panose="020B0604020202020204" pitchFamily="34" charset="0"/>
              <a:buChar char="•"/>
            </a:pPr>
            <a:r>
              <a:rPr lang="en-US" dirty="0"/>
              <a:t>Dust mask – protection from small particulate in the air like smoke or dust</a:t>
            </a:r>
          </a:p>
          <a:p>
            <a:pPr marL="174708" indent="-174708">
              <a:spcAft>
                <a:spcPts val="408"/>
              </a:spcAft>
              <a:buFont typeface="Arial" panose="020B0604020202020204" pitchFamily="34" charset="0"/>
              <a:buChar char="•"/>
            </a:pPr>
            <a:r>
              <a:rPr lang="en-US" dirty="0"/>
              <a:t>Duct tape – can be used for many </a:t>
            </a:r>
            <a:r>
              <a:rPr lang="en-US" dirty="0" smtClean="0"/>
              <a:t>purposes. </a:t>
            </a:r>
          </a:p>
          <a:p>
            <a:pPr marL="174708" indent="-174708">
              <a:spcAft>
                <a:spcPts val="408"/>
              </a:spcAft>
              <a:buFont typeface="Arial" panose="020B0604020202020204" pitchFamily="34" charset="0"/>
              <a:buChar char="•"/>
            </a:pPr>
            <a:r>
              <a:rPr lang="en-US" dirty="0" smtClean="0"/>
              <a:t>Wrench </a:t>
            </a:r>
            <a:r>
              <a:rPr lang="en-US" dirty="0"/>
              <a:t>or pliers to get leverage and turn of utilities</a:t>
            </a:r>
          </a:p>
          <a:p>
            <a:pPr marL="174708" indent="-174708">
              <a:spcAft>
                <a:spcPts val="408"/>
              </a:spcAft>
              <a:buFont typeface="Arial" panose="020B0604020202020204" pitchFamily="34" charset="0"/>
              <a:buChar char="•"/>
            </a:pPr>
            <a:r>
              <a:rPr lang="en-US" dirty="0"/>
              <a:t>Utility Knife -  to cut food, packaging, rope, and boxes</a:t>
            </a:r>
          </a:p>
          <a:p>
            <a:pPr marL="174708" indent="-174708">
              <a:spcAft>
                <a:spcPts val="408"/>
              </a:spcAft>
              <a:buFont typeface="Arial" panose="020B0604020202020204" pitchFamily="34" charset="0"/>
              <a:buChar char="•"/>
            </a:pPr>
            <a:r>
              <a:rPr lang="en-US" dirty="0"/>
              <a:t>Extra batteries for kit items like your NOAA Weather Radio</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17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Tools and Supplies…</a:t>
            </a:r>
          </a:p>
          <a:p>
            <a:pPr>
              <a:spcAft>
                <a:spcPts val="408"/>
              </a:spcAft>
            </a:pPr>
            <a:r>
              <a:rPr lang="en-US" dirty="0"/>
              <a:t>Other useful tools and supplies include:</a:t>
            </a:r>
          </a:p>
          <a:p>
            <a:pPr marL="174708" indent="-174708">
              <a:spcAft>
                <a:spcPts val="408"/>
              </a:spcAft>
              <a:buFont typeface="Arial" panose="020B0604020202020204" pitchFamily="34" charset="0"/>
              <a:buChar char="•"/>
            </a:pPr>
            <a:r>
              <a:rPr lang="en-US" dirty="0"/>
              <a:t>Cash – it is possible that ATM machines might not be working in an emergency so it is good to have cash on hand to make emergency purchases</a:t>
            </a:r>
          </a:p>
          <a:p>
            <a:pPr marL="174708" indent="-174708">
              <a:spcAft>
                <a:spcPts val="408"/>
              </a:spcAft>
              <a:buFont typeface="Arial" panose="020B0604020202020204" pitchFamily="34" charset="0"/>
              <a:buChar char="•"/>
            </a:pPr>
            <a:r>
              <a:rPr lang="en-US" dirty="0"/>
              <a:t>Personal hygiene items – hand sanitizer, women’s hygiene products, soap, toothpaste/brush, dry shampoo, etc.</a:t>
            </a:r>
          </a:p>
          <a:p>
            <a:pPr marL="174708" indent="-174708">
              <a:spcAft>
                <a:spcPts val="408"/>
              </a:spcAft>
              <a:buFont typeface="Arial" panose="020B0604020202020204" pitchFamily="34" charset="0"/>
              <a:buChar char="•"/>
            </a:pPr>
            <a:r>
              <a:rPr lang="en-US" dirty="0"/>
              <a:t>Paper products (cups or bowls) – for food prep and eating/drinking</a:t>
            </a:r>
          </a:p>
          <a:p>
            <a:pPr marL="174708" indent="-174708">
              <a:spcAft>
                <a:spcPts val="408"/>
              </a:spcAft>
              <a:buFont typeface="Arial" panose="020B0604020202020204" pitchFamily="34" charset="0"/>
              <a:buChar char="•"/>
            </a:pPr>
            <a:r>
              <a:rPr lang="en-US" dirty="0"/>
              <a:t>Rain gear – waterproof hat, poncho and/or pants</a:t>
            </a:r>
          </a:p>
          <a:p>
            <a:pPr marL="174708" indent="-174708">
              <a:spcAft>
                <a:spcPts val="408"/>
              </a:spcAft>
              <a:buFont typeface="Arial" panose="020B0604020202020204" pitchFamily="34" charset="0"/>
              <a:buChar char="•"/>
            </a:pPr>
            <a:r>
              <a:rPr lang="en-US" dirty="0"/>
              <a:t>Extra blankets – for cold weather conditions and sleeping</a:t>
            </a:r>
          </a:p>
          <a:p>
            <a:pPr marL="174708" indent="-174708">
              <a:spcAft>
                <a:spcPts val="408"/>
              </a:spcAft>
              <a:buFont typeface="Arial" panose="020B0604020202020204" pitchFamily="34" charset="0"/>
              <a:buChar char="•"/>
            </a:pPr>
            <a:r>
              <a:rPr lang="en-US" dirty="0"/>
              <a:t>Flash light, headlamp and light sticks – power outages are common in disasters</a:t>
            </a:r>
          </a:p>
          <a:p>
            <a:pPr marL="174708" indent="-174708">
              <a:spcAft>
                <a:spcPts val="408"/>
              </a:spcAft>
              <a:buFont typeface="Arial" panose="020B0604020202020204" pitchFamily="34" charset="0"/>
              <a:buChar char="•"/>
            </a:pPr>
            <a:r>
              <a:rPr lang="en-US" dirty="0"/>
              <a:t>Shoes – Sturdy, waterproof boots are good to have for working in disaster impacted areas</a:t>
            </a:r>
          </a:p>
          <a:p>
            <a:pPr marL="174708" indent="-174708">
              <a:spcAft>
                <a:spcPts val="408"/>
              </a:spcAft>
              <a:buFont typeface="Arial" panose="020B0604020202020204" pitchFamily="34" charset="0"/>
              <a:buChar char="•"/>
            </a:pPr>
            <a:r>
              <a:rPr lang="en-US" dirty="0"/>
              <a:t>Hats/head protection – hard hats for disaster zones, sun protection for outdoor work and a beanie or insulated cap for cold weather conditions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47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68400" y="4183380"/>
            <a:ext cx="5140960" cy="4958080"/>
          </a:xfrm>
        </p:spPr>
        <p:txBody>
          <a:bodyPr/>
          <a:lstStyle/>
          <a:p>
            <a:pPr>
              <a:spcAft>
                <a:spcPts val="611"/>
              </a:spcAft>
            </a:pPr>
            <a:r>
              <a:rPr lang="en-US" b="1" dirty="0"/>
              <a:t>Emergency Supplies for Infants</a:t>
            </a:r>
          </a:p>
          <a:p>
            <a:r>
              <a:rPr lang="en-US" dirty="0"/>
              <a:t>Emergency supplies for Infants may include:</a:t>
            </a:r>
          </a:p>
          <a:p>
            <a:pPr marL="174708" indent="-174708">
              <a:buFont typeface="Arial" panose="020B0604020202020204" pitchFamily="34" charset="0"/>
              <a:buChar char="•"/>
            </a:pPr>
            <a:r>
              <a:rPr lang="en-US" dirty="0"/>
              <a:t>Formula, diapers and wipes</a:t>
            </a:r>
          </a:p>
          <a:p>
            <a:pPr marL="174708" indent="-174708">
              <a:buFont typeface="Arial" panose="020B0604020202020204" pitchFamily="34" charset="0"/>
              <a:buChar char="•"/>
            </a:pPr>
            <a:r>
              <a:rPr lang="en-US" dirty="0"/>
              <a:t>Child carrier</a:t>
            </a:r>
          </a:p>
          <a:p>
            <a:pPr marL="174708" indent="-174708">
              <a:buFont typeface="Arial" panose="020B0604020202020204" pitchFamily="34" charset="0"/>
              <a:buChar char="•"/>
            </a:pPr>
            <a:r>
              <a:rPr lang="en-US" dirty="0"/>
              <a:t>Change of clothes, blankets and/or portable sleeper</a:t>
            </a:r>
          </a:p>
          <a:p>
            <a:pPr marL="174708" indent="-174708">
              <a:buFont typeface="Arial" panose="020B0604020202020204" pitchFamily="34" charset="0"/>
              <a:buChar char="•"/>
            </a:pPr>
            <a:r>
              <a:rPr lang="en-US" dirty="0"/>
              <a:t>Comfort item/toy (pacifier, teddy bear, etc.)</a:t>
            </a:r>
          </a:p>
          <a:p>
            <a:pPr marL="174708" indent="-174708">
              <a:buFont typeface="Arial" panose="020B0604020202020204" pitchFamily="34" charset="0"/>
              <a:buChar char="•"/>
            </a:pPr>
            <a:r>
              <a:rPr lang="en-US" dirty="0"/>
              <a:t>Medications</a:t>
            </a:r>
          </a:p>
          <a:p>
            <a:pPr marL="174708" indent="-174708">
              <a:spcAft>
                <a:spcPts val="408"/>
              </a:spcAft>
              <a:buFont typeface="Arial" panose="020B0604020202020204" pitchFamily="34" charset="0"/>
              <a:buChar char="•"/>
            </a:pPr>
            <a:r>
              <a:rPr lang="en-US" dirty="0"/>
              <a:t>Nonperishable foods</a:t>
            </a:r>
          </a:p>
          <a:p>
            <a:r>
              <a:rPr lang="en-US" dirty="0"/>
              <a:t>Additional directions for </a:t>
            </a:r>
            <a:r>
              <a:rPr lang="en-US" u="sng" dirty="0"/>
              <a:t>breast feeding moms</a:t>
            </a:r>
            <a:r>
              <a:rPr lang="en-US" dirty="0"/>
              <a:t>:</a:t>
            </a:r>
          </a:p>
          <a:p>
            <a:pPr marL="174708" indent="-174708">
              <a:buFont typeface="Arial" panose="020B0604020202020204" pitchFamily="34" charset="0"/>
              <a:buChar char="•"/>
            </a:pPr>
            <a:r>
              <a:rPr lang="en-US" dirty="0"/>
              <a:t>Keep baby skin to skin</a:t>
            </a:r>
          </a:p>
          <a:p>
            <a:pPr marL="174708" indent="-174708">
              <a:buFont typeface="Arial" panose="020B0604020202020204" pitchFamily="34" charset="0"/>
              <a:buChar char="•"/>
            </a:pPr>
            <a:r>
              <a:rPr lang="en-US" dirty="0"/>
              <a:t>Feed on demand (or at least every 2-3 hours)</a:t>
            </a:r>
          </a:p>
          <a:p>
            <a:pPr marL="174708" indent="-174708">
              <a:buFont typeface="Arial" panose="020B0604020202020204" pitchFamily="34" charset="0"/>
              <a:buChar char="•"/>
            </a:pPr>
            <a:r>
              <a:rPr lang="en-US" dirty="0"/>
              <a:t>Baby may get fussy due to delayed let-down, use breast massage and deep breathing and milk will flow</a:t>
            </a:r>
          </a:p>
          <a:p>
            <a:pPr marL="174708" indent="-174708">
              <a:buFont typeface="Arial" panose="020B0604020202020204" pitchFamily="34" charset="0"/>
              <a:buChar char="•"/>
            </a:pPr>
            <a:r>
              <a:rPr lang="en-US" dirty="0"/>
              <a:t>Help baby to latch on by reclining mom and triggering baby’s feeding reflexes</a:t>
            </a:r>
          </a:p>
          <a:p>
            <a:pPr marL="174708" indent="-174708">
              <a:spcAft>
                <a:spcPts val="408"/>
              </a:spcAft>
              <a:buFont typeface="Arial" panose="020B0604020202020204" pitchFamily="34" charset="0"/>
              <a:buChar char="•"/>
            </a:pPr>
            <a:r>
              <a:rPr lang="en-US" dirty="0"/>
              <a:t>If needed, hand express and spoon or cup feed</a:t>
            </a:r>
          </a:p>
          <a:p>
            <a:r>
              <a:rPr lang="en-US" dirty="0"/>
              <a:t>Other directions for </a:t>
            </a:r>
            <a:r>
              <a:rPr lang="en-US" u="sng" dirty="0"/>
              <a:t>formula fed babies</a:t>
            </a:r>
            <a:r>
              <a:rPr lang="en-US" dirty="0"/>
              <a:t>:</a:t>
            </a:r>
          </a:p>
          <a:p>
            <a:pPr marL="174708" indent="-174708">
              <a:buFont typeface="Arial" panose="020B0604020202020204" pitchFamily="34" charset="0"/>
              <a:buChar char="•"/>
            </a:pPr>
            <a:r>
              <a:rPr lang="en-US" dirty="0"/>
              <a:t>3 days worth of pre-washed bottles (to be used only once if unable to wash) and formula or disposable cups</a:t>
            </a:r>
          </a:p>
          <a:p>
            <a:pPr marL="174708" indent="-174708">
              <a:spcAft>
                <a:spcPts val="408"/>
              </a:spcAft>
              <a:buFont typeface="Arial" panose="020B0604020202020204" pitchFamily="34" charset="0"/>
              <a:buChar char="•"/>
            </a:pPr>
            <a:r>
              <a:rPr lang="en-US" dirty="0"/>
              <a:t>Ready-made formula or sterile water to mix formula</a:t>
            </a:r>
          </a:p>
          <a:p>
            <a:r>
              <a:rPr lang="en-US" dirty="0"/>
              <a:t>Substitute for infant formula – may used for a few days until manufactured formula or mothers milk is available</a:t>
            </a:r>
          </a:p>
          <a:p>
            <a:pPr marL="174708" indent="-174708">
              <a:buFont typeface="Arial" panose="020B0604020202020204" pitchFamily="34" charset="0"/>
              <a:buChar char="•"/>
            </a:pPr>
            <a:r>
              <a:rPr lang="en-US" dirty="0"/>
              <a:t>Boil 1/3 cup of water</a:t>
            </a:r>
          </a:p>
          <a:p>
            <a:pPr marL="174708" indent="-174708">
              <a:buFont typeface="Arial" panose="020B0604020202020204" pitchFamily="34" charset="0"/>
              <a:buChar char="•"/>
            </a:pPr>
            <a:r>
              <a:rPr lang="en-US" dirty="0"/>
              <a:t>2/3 cup of boiled cow’s milk</a:t>
            </a:r>
          </a:p>
          <a:p>
            <a:pPr marL="174708" indent="-174708">
              <a:buFont typeface="Arial" panose="020B0604020202020204" pitchFamily="34" charset="0"/>
              <a:buChar char="•"/>
            </a:pPr>
            <a:r>
              <a:rPr lang="en-US" dirty="0"/>
              <a:t>1 level teaspoon of sugar		</a:t>
            </a:r>
          </a:p>
          <a:p>
            <a:endParaRPr lang="en-US" dirty="0"/>
          </a:p>
          <a:p>
            <a:r>
              <a:rPr lang="en-US" dirty="0"/>
              <a:t>Source information: California Department of Public Health  (December 2012). Verify this information with your healthcare provider.</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a:xfrm>
            <a:off x="1181100" y="619125"/>
            <a:ext cx="4648200" cy="3486150"/>
          </a:xfrm>
        </p:spPr>
      </p:sp>
    </p:spTree>
    <p:extLst>
      <p:ext uri="{BB962C8B-B14F-4D97-AF65-F5344CB8AC3E}">
        <p14:creationId xmlns:p14="http://schemas.microsoft.com/office/powerpoint/2010/main" val="46492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Emergency Supplies for Children</a:t>
            </a:r>
          </a:p>
          <a:p>
            <a:pPr>
              <a:spcAft>
                <a:spcPts val="306"/>
              </a:spcAft>
            </a:pPr>
            <a:r>
              <a:rPr lang="en-US" dirty="0"/>
              <a:t>Emergency Supplies  for Children may include:</a:t>
            </a:r>
          </a:p>
          <a:p>
            <a:pPr marL="174708" indent="-174708">
              <a:spcAft>
                <a:spcPts val="306"/>
              </a:spcAft>
              <a:buFont typeface="Arial" panose="020B0604020202020204" pitchFamily="34" charset="0"/>
              <a:buChar char="•"/>
            </a:pPr>
            <a:r>
              <a:rPr lang="en-US" dirty="0"/>
              <a:t>Extra change of clothes and hygiene items</a:t>
            </a:r>
          </a:p>
          <a:p>
            <a:pPr marL="174708" indent="-174708">
              <a:spcAft>
                <a:spcPts val="306"/>
              </a:spcAft>
              <a:buFont typeface="Arial" panose="020B0604020202020204" pitchFamily="34" charset="0"/>
              <a:buChar char="•"/>
            </a:pPr>
            <a:r>
              <a:rPr lang="en-US" dirty="0"/>
              <a:t>Familiar non-perishable foods</a:t>
            </a:r>
          </a:p>
          <a:p>
            <a:pPr marL="174708" indent="-174708">
              <a:spcAft>
                <a:spcPts val="306"/>
              </a:spcAft>
              <a:buFont typeface="Arial" panose="020B0604020202020204" pitchFamily="34" charset="0"/>
              <a:buChar char="•"/>
            </a:pPr>
            <a:r>
              <a:rPr lang="en-US" dirty="0"/>
              <a:t>Games, books or puzzles</a:t>
            </a:r>
          </a:p>
          <a:p>
            <a:pPr marL="174708" indent="-174708">
              <a:spcAft>
                <a:spcPts val="306"/>
              </a:spcAft>
              <a:buFont typeface="Arial" panose="020B0604020202020204" pitchFamily="34" charset="0"/>
              <a:buChar char="•"/>
            </a:pPr>
            <a:r>
              <a:rPr lang="en-US" dirty="0"/>
              <a:t>Comfort items from home</a:t>
            </a:r>
          </a:p>
          <a:p>
            <a:pPr marL="174708" indent="-174708">
              <a:spcAft>
                <a:spcPts val="306"/>
              </a:spcAft>
              <a:buFont typeface="Arial" panose="020B0604020202020204" pitchFamily="34" charset="0"/>
              <a:buChar char="•"/>
            </a:pPr>
            <a:r>
              <a:rPr lang="en-US" dirty="0"/>
              <a:t>Batteries and chargers for electronics – music players and games</a:t>
            </a:r>
          </a:p>
          <a:p>
            <a:pPr marL="174708" indent="-174708">
              <a:spcAft>
                <a:spcPts val="611"/>
              </a:spcAft>
              <a:buFont typeface="Arial" panose="020B0604020202020204" pitchFamily="34" charset="0"/>
              <a:buChar char="•"/>
            </a:pPr>
            <a:r>
              <a:rPr lang="en-US" dirty="0"/>
              <a:t>Medications</a:t>
            </a:r>
          </a:p>
          <a:p>
            <a:r>
              <a:rPr lang="en-US" dirty="0"/>
              <a:t>Aside from basic items like food, water and personal hygiene products, other emergency supplies for children can be customized based on what they enjoy. They will need things to do keep them occupied when waiting out a disaster. Games, books and puzzles are useful, as are electronic tablets, gaming devices, music players and other electronics. Comfort items from home can help younger children feel less frightened.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7546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260850"/>
            <a:ext cx="5140960" cy="4570730"/>
          </a:xfrm>
        </p:spPr>
        <p:txBody>
          <a:bodyPr/>
          <a:lstStyle/>
          <a:p>
            <a:pPr>
              <a:spcAft>
                <a:spcPts val="611"/>
              </a:spcAft>
            </a:pPr>
            <a:r>
              <a:rPr lang="en-US" b="1" dirty="0"/>
              <a:t>Emergency Supplies for Pets</a:t>
            </a:r>
          </a:p>
          <a:p>
            <a:pPr>
              <a:spcAft>
                <a:spcPts val="408"/>
              </a:spcAft>
            </a:pPr>
            <a:r>
              <a:rPr lang="en-US" dirty="0"/>
              <a:t>Emergency supplies for pets may include:</a:t>
            </a:r>
          </a:p>
          <a:p>
            <a:pPr marL="174708" indent="-174708">
              <a:spcAft>
                <a:spcPts val="408"/>
              </a:spcAft>
              <a:buFont typeface="Arial" panose="020B0604020202020204" pitchFamily="34" charset="0"/>
              <a:buChar char="•"/>
            </a:pPr>
            <a:r>
              <a:rPr lang="en-US" dirty="0" smtClean="0"/>
              <a:t>Crate or carrier for each pet with:</a:t>
            </a:r>
          </a:p>
          <a:p>
            <a:pPr marL="640594" lvl="1" indent="-174708">
              <a:spcAft>
                <a:spcPts val="408"/>
              </a:spcAft>
              <a:buFont typeface="Arial" panose="020B0604020202020204" pitchFamily="34" charset="0"/>
              <a:buChar char="•"/>
            </a:pPr>
            <a:r>
              <a:rPr lang="en-US" dirty="0" smtClean="0"/>
              <a:t> ID, photo and vaccination records </a:t>
            </a:r>
          </a:p>
          <a:p>
            <a:pPr marL="174708" indent="-174708">
              <a:spcAft>
                <a:spcPts val="408"/>
              </a:spcAft>
              <a:buFont typeface="Arial" panose="020B0604020202020204" pitchFamily="34" charset="0"/>
              <a:buChar char="•"/>
            </a:pPr>
            <a:r>
              <a:rPr lang="en-US" dirty="0" smtClean="0"/>
              <a:t>Dry pet food and extra water</a:t>
            </a:r>
          </a:p>
          <a:p>
            <a:pPr marL="174708" indent="-174708">
              <a:spcAft>
                <a:spcPts val="408"/>
              </a:spcAft>
              <a:buFont typeface="Arial" panose="020B0604020202020204" pitchFamily="34" charset="0"/>
              <a:buChar char="•"/>
            </a:pPr>
            <a:r>
              <a:rPr lang="en-US" dirty="0" smtClean="0"/>
              <a:t>Medications and special needs </a:t>
            </a:r>
          </a:p>
          <a:p>
            <a:pPr marL="174708" indent="-174708">
              <a:spcAft>
                <a:spcPts val="408"/>
              </a:spcAft>
              <a:buFont typeface="Arial" panose="020B0604020202020204" pitchFamily="34" charset="0"/>
              <a:buChar char="•"/>
            </a:pPr>
            <a:r>
              <a:rPr lang="en-US" dirty="0" smtClean="0"/>
              <a:t>Leash and/or muzzle </a:t>
            </a:r>
          </a:p>
          <a:p>
            <a:pPr marL="174708" indent="-174708">
              <a:spcAft>
                <a:spcPts val="408"/>
              </a:spcAft>
              <a:buFont typeface="Arial" panose="020B0604020202020204" pitchFamily="34" charset="0"/>
              <a:buChar char="•"/>
            </a:pPr>
            <a:r>
              <a:rPr lang="en-US" dirty="0" smtClean="0"/>
              <a:t>Consider micro-chipping the pet for identification</a:t>
            </a:r>
          </a:p>
          <a:p>
            <a:pPr marL="174708" indent="-174708">
              <a:spcAft>
                <a:spcPts val="408"/>
              </a:spcAft>
              <a:buFont typeface="Arial" panose="020B0604020202020204" pitchFamily="34" charset="0"/>
              <a:buChar char="•"/>
            </a:pPr>
            <a:r>
              <a:rPr lang="en-US" dirty="0" smtClean="0"/>
              <a:t>Bowls</a:t>
            </a:r>
          </a:p>
          <a:p>
            <a:pPr marL="174708" indent="-174708">
              <a:spcAft>
                <a:spcPts val="611"/>
              </a:spcAft>
              <a:buFont typeface="Arial" panose="020B0604020202020204" pitchFamily="34" charset="0"/>
              <a:buChar char="•"/>
            </a:pPr>
            <a:r>
              <a:rPr lang="en-US" dirty="0" smtClean="0"/>
              <a:t>Blankets</a:t>
            </a:r>
          </a:p>
          <a:p>
            <a:r>
              <a:rPr lang="en-US" dirty="0"/>
              <a:t>If you must evacuate your home in a crisis, plan for the worst-case scenario. Even if you think you may be gone for only a day, assume that you may not be allowed to return for several weeks. When recommendations for evacuation have been announced, follow the instructions of local and state officials. To minimize evacuation time, take these simple steps: Make sure all pets wear collars and tags with up-to-date identification information. Your pet’s ID tag should contain the pet’s name, your telephone number and any urgent medical needs. Be sure to also write your pet’s name, your name and contact information on your pet’s carrier.</a:t>
            </a:r>
          </a:p>
          <a:p>
            <a:endParaRPr lang="en-US" dirty="0"/>
          </a:p>
          <a:p>
            <a:r>
              <a:rPr lang="en-US" dirty="0"/>
              <a:t>The ASPCA recommends microchipping your pet as a more permanent form of identification. </a:t>
            </a:r>
          </a:p>
          <a:p>
            <a:endParaRPr lang="en-US" dirty="0"/>
          </a:p>
          <a:p>
            <a:r>
              <a:rPr lang="en-US" dirty="0"/>
              <a:t>Photo credit: ASPCA.org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550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338320"/>
          </a:xfrm>
        </p:spPr>
        <p:txBody>
          <a:bodyPr/>
          <a:lstStyle/>
          <a:p>
            <a:pPr>
              <a:spcAft>
                <a:spcPts val="611"/>
              </a:spcAft>
            </a:pPr>
            <a:r>
              <a:rPr lang="en-US" b="1" dirty="0"/>
              <a:t>Important Documents</a:t>
            </a:r>
          </a:p>
          <a:p>
            <a:pPr>
              <a:spcAft>
                <a:spcPts val="408"/>
              </a:spcAft>
            </a:pPr>
            <a:r>
              <a:rPr lang="en-US" dirty="0"/>
              <a:t>Important documents may include:</a:t>
            </a:r>
          </a:p>
          <a:p>
            <a:pPr marL="174708" indent="-174708">
              <a:spcAft>
                <a:spcPts val="408"/>
              </a:spcAft>
              <a:buFont typeface="Arial" panose="020B0604020202020204" pitchFamily="34" charset="0"/>
              <a:buChar char="•"/>
            </a:pPr>
            <a:r>
              <a:rPr lang="en-US" dirty="0"/>
              <a:t>IDs, Passports, Birth Certificates</a:t>
            </a:r>
          </a:p>
          <a:p>
            <a:pPr marL="174708" indent="-174708">
              <a:spcAft>
                <a:spcPts val="408"/>
              </a:spcAft>
              <a:buFont typeface="Arial" panose="020B0604020202020204" pitchFamily="34" charset="0"/>
              <a:buChar char="•"/>
            </a:pPr>
            <a:r>
              <a:rPr lang="en-US" dirty="0"/>
              <a:t>Immunization records </a:t>
            </a:r>
          </a:p>
          <a:p>
            <a:pPr marL="174708" indent="-174708">
              <a:spcAft>
                <a:spcPts val="408"/>
              </a:spcAft>
              <a:buFont typeface="Arial" panose="020B0604020202020204" pitchFamily="34" charset="0"/>
              <a:buChar char="•"/>
            </a:pPr>
            <a:r>
              <a:rPr lang="en-US" dirty="0"/>
              <a:t>Banking and credit card accounts </a:t>
            </a:r>
          </a:p>
          <a:p>
            <a:pPr marL="174708" indent="-174708">
              <a:spcAft>
                <a:spcPts val="408"/>
              </a:spcAft>
              <a:buFont typeface="Arial" panose="020B0604020202020204" pitchFamily="34" charset="0"/>
              <a:buChar char="•"/>
            </a:pPr>
            <a:r>
              <a:rPr lang="en-US" dirty="0"/>
              <a:t>Social Security cards </a:t>
            </a:r>
          </a:p>
          <a:p>
            <a:pPr marL="174708" indent="-174708">
              <a:spcAft>
                <a:spcPts val="408"/>
              </a:spcAft>
              <a:buFont typeface="Arial" panose="020B0604020202020204" pitchFamily="34" charset="0"/>
              <a:buChar char="•"/>
            </a:pPr>
            <a:r>
              <a:rPr lang="en-US" dirty="0"/>
              <a:t>Insurance policies </a:t>
            </a:r>
          </a:p>
          <a:p>
            <a:pPr marL="174708" indent="-174708">
              <a:spcAft>
                <a:spcPts val="408"/>
              </a:spcAft>
              <a:buFont typeface="Arial" panose="020B0604020202020204" pitchFamily="34" charset="0"/>
              <a:buChar char="•"/>
            </a:pPr>
            <a:r>
              <a:rPr lang="en-US" dirty="0"/>
              <a:t>Wills and trusts </a:t>
            </a:r>
          </a:p>
          <a:p>
            <a:pPr marL="174708" indent="-174708">
              <a:spcAft>
                <a:spcPts val="611"/>
              </a:spcAft>
              <a:buFont typeface="Arial" panose="020B0604020202020204" pitchFamily="34" charset="0"/>
              <a:buChar char="•"/>
            </a:pPr>
            <a:r>
              <a:rPr lang="en-US" dirty="0"/>
              <a:t>Contracts and deeds </a:t>
            </a:r>
          </a:p>
          <a:p>
            <a:r>
              <a:rPr lang="en-US" dirty="0"/>
              <a:t>Having important documents handy when recovering from an emergency is key. Having these documents destroyed in a house fire or other disaster is creates unnecessary problems and may slow the recovery process.</a:t>
            </a:r>
          </a:p>
          <a:p>
            <a:endParaRPr lang="en-US" dirty="0"/>
          </a:p>
          <a:p>
            <a:pPr>
              <a:spcAft>
                <a:spcPts val="408"/>
              </a:spcAft>
            </a:pPr>
            <a:r>
              <a:rPr lang="en-US" dirty="0"/>
              <a:t>Other important documents may include:</a:t>
            </a:r>
          </a:p>
          <a:p>
            <a:pPr marL="174708" indent="-174708">
              <a:spcAft>
                <a:spcPts val="408"/>
              </a:spcAft>
              <a:buFont typeface="Arial" panose="020B0604020202020204" pitchFamily="34" charset="0"/>
              <a:buChar char="•"/>
            </a:pPr>
            <a:r>
              <a:rPr lang="en-US" dirty="0"/>
              <a:t>Family photo albums</a:t>
            </a:r>
          </a:p>
          <a:p>
            <a:pPr marL="174708" indent="-174708">
              <a:spcAft>
                <a:spcPts val="408"/>
              </a:spcAft>
              <a:buFont typeface="Arial" panose="020B0604020202020204" pitchFamily="34" charset="0"/>
              <a:buChar char="•"/>
            </a:pPr>
            <a:r>
              <a:rPr lang="en-US" dirty="0"/>
              <a:t>Electronics (portable hard drive, USB devices)</a:t>
            </a:r>
          </a:p>
          <a:p>
            <a:pPr marL="174708" indent="-174708">
              <a:spcAft>
                <a:spcPts val="408"/>
              </a:spcAft>
              <a:buFont typeface="Arial" panose="020B0604020202020204" pitchFamily="34" charset="0"/>
              <a:buChar char="•"/>
            </a:pPr>
            <a:r>
              <a:rPr lang="en-US" dirty="0"/>
              <a:t>Marriage license</a:t>
            </a:r>
          </a:p>
          <a:p>
            <a:pPr marL="174708" indent="-174708">
              <a:spcAft>
                <a:spcPts val="408"/>
              </a:spcAft>
              <a:buFont typeface="Arial" panose="020B0604020202020204" pitchFamily="34" charset="0"/>
              <a:buChar char="•"/>
            </a:pPr>
            <a:r>
              <a:rPr lang="en-US" dirty="0"/>
              <a:t>Checkbook(s)</a:t>
            </a:r>
          </a:p>
          <a:p>
            <a:pPr marL="174708" indent="-174708">
              <a:spcAft>
                <a:spcPts val="408"/>
              </a:spcAft>
              <a:buFont typeface="Arial" panose="020B0604020202020204" pitchFamily="34" charset="0"/>
              <a:buChar char="•"/>
            </a:pPr>
            <a:r>
              <a:rPr lang="en-US" dirty="0"/>
              <a:t>Tax information</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158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Child Care</a:t>
            </a:r>
          </a:p>
          <a:p>
            <a:pPr>
              <a:spcAft>
                <a:spcPts val="408"/>
              </a:spcAft>
            </a:pPr>
            <a:r>
              <a:rPr lang="en-US" dirty="0"/>
              <a:t>Making arrangements for emergency situations with your child care provider, school, family member or neighbor is very important. We typically do not receive advance warning when disaster strikes you have to be ready at all times. </a:t>
            </a:r>
          </a:p>
          <a:p>
            <a:pPr>
              <a:spcAft>
                <a:spcPts val="408"/>
              </a:spcAft>
            </a:pPr>
            <a:r>
              <a:rPr lang="en-US" dirty="0"/>
              <a:t>It may be that you cannot fulfill your obligation to pick up and care for your child during a disaster. Make alternate arrangements in advance for a designated person to pick up and care for your child in an emergency by ensuring:</a:t>
            </a:r>
          </a:p>
          <a:p>
            <a:pPr marL="174708" indent="-174708">
              <a:spcAft>
                <a:spcPts val="408"/>
              </a:spcAft>
              <a:buFont typeface="Arial" panose="020B0604020202020204" pitchFamily="34" charset="0"/>
              <a:buChar char="•"/>
            </a:pPr>
            <a:r>
              <a:rPr lang="en-US" dirty="0"/>
              <a:t>The day care provider or school has your emergency contact information and know it’s okay to release your child to your emergency/back up designee(s)</a:t>
            </a:r>
          </a:p>
          <a:p>
            <a:pPr marL="174708" indent="-174708">
              <a:spcAft>
                <a:spcPts val="408"/>
              </a:spcAft>
              <a:buFont typeface="Arial" panose="020B0604020202020204" pitchFamily="34" charset="0"/>
              <a:buChar char="•"/>
            </a:pPr>
            <a:r>
              <a:rPr lang="en-US" dirty="0"/>
              <a:t>The designee knows where and when to go</a:t>
            </a:r>
          </a:p>
          <a:p>
            <a:endParaRPr lang="en-US" dirty="0"/>
          </a:p>
          <a:p>
            <a:r>
              <a:rPr lang="en-US" dirty="0"/>
              <a:t>Photo Credit - FEMA Photo/Judith Grafe - Location: Windham, N.Y., September 1, 2011 -- Classes in the WAJ Central School will be delayed their September opening until the water and mud can be cleaned up. The school was damaged from the flooding caused by Hurricane Irene. </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40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Considerations for Self-Care</a:t>
            </a:r>
          </a:p>
          <a:p>
            <a:pPr>
              <a:spcAft>
                <a:spcPts val="611"/>
              </a:spcAft>
            </a:pPr>
            <a:r>
              <a:rPr lang="en-US" dirty="0"/>
              <a:t>Considerations for Self-Care during an emergency:</a:t>
            </a:r>
          </a:p>
          <a:p>
            <a:pPr marL="174708" indent="-174708">
              <a:spcAft>
                <a:spcPts val="611"/>
              </a:spcAft>
              <a:buFont typeface="Arial" panose="020B0604020202020204" pitchFamily="34" charset="0"/>
              <a:buChar char="•"/>
            </a:pPr>
            <a:r>
              <a:rPr lang="en-US" dirty="0"/>
              <a:t>Hydrate and eat regularly</a:t>
            </a:r>
          </a:p>
          <a:p>
            <a:pPr marL="174708" indent="-174708">
              <a:spcAft>
                <a:spcPts val="611"/>
              </a:spcAft>
              <a:buFont typeface="Arial" panose="020B0604020202020204" pitchFamily="34" charset="0"/>
              <a:buChar char="•"/>
            </a:pPr>
            <a:r>
              <a:rPr lang="en-US" dirty="0"/>
              <a:t>Pace yourself; take breaks when necessary</a:t>
            </a:r>
          </a:p>
          <a:p>
            <a:pPr marL="174708" indent="-174708">
              <a:spcAft>
                <a:spcPts val="611"/>
              </a:spcAft>
              <a:buFont typeface="Arial" panose="020B0604020202020204" pitchFamily="34" charset="0"/>
              <a:buChar char="•"/>
            </a:pPr>
            <a:r>
              <a:rPr lang="en-US" dirty="0"/>
              <a:t>Safeguard yourself by wearing PPE if necessary</a:t>
            </a:r>
          </a:p>
          <a:p>
            <a:pPr marL="174708" indent="-174708">
              <a:spcAft>
                <a:spcPts val="611"/>
              </a:spcAft>
              <a:buFont typeface="Arial" panose="020B0604020202020204" pitchFamily="34" charset="0"/>
              <a:buChar char="•"/>
            </a:pPr>
            <a:r>
              <a:rPr lang="en-US" dirty="0"/>
              <a:t>Limit time spent working in high-intensity settings</a:t>
            </a:r>
          </a:p>
          <a:p>
            <a:pPr marL="174708" indent="-174708">
              <a:spcAft>
                <a:spcPts val="611"/>
              </a:spcAft>
              <a:buFont typeface="Arial" panose="020B0604020202020204" pitchFamily="34" charset="0"/>
              <a:buChar char="•"/>
            </a:pPr>
            <a:r>
              <a:rPr lang="en-US" dirty="0"/>
              <a:t>Check in with your supervisor regularly</a:t>
            </a:r>
          </a:p>
          <a:p>
            <a:r>
              <a:rPr lang="en-US" dirty="0"/>
              <a:t>The Substance Abuse and Mental Health Services Administration  (SAMHSA) offers tips for disaster responders to reduce stress. </a:t>
            </a:r>
          </a:p>
          <a:p>
            <a:endParaRPr lang="en-US" dirty="0"/>
          </a:p>
          <a:p>
            <a:r>
              <a:rPr lang="en-US" dirty="0"/>
              <a:t>Source: SAMHSA Tips for  Disaster Responders: Preventing and Managing Stress: </a:t>
            </a:r>
            <a:r>
              <a:rPr lang="en-US" dirty="0">
                <a:hlinkClick r:id="rId3"/>
              </a:rPr>
              <a:t>http://store.samhsa.gov/shin/content/SMA14-4873/SMA14-4873.pdf</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660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1</a:t>
            </a:r>
          </a:p>
          <a:p>
            <a:r>
              <a:rPr lang="en-US" dirty="0"/>
              <a:t>The correct answer is E. All of the above. Any of these items could come in handy during an emergency and be useful in your emergency kit.</a:t>
            </a:r>
          </a:p>
          <a:p>
            <a:endParaRPr lang="en-US" dirty="0"/>
          </a:p>
          <a:p>
            <a:r>
              <a:rPr lang="en-US" dirty="0"/>
              <a:t>Photo Credit: FEMA, Jana Baldwin – May 8, 2015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79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Module Structure </a:t>
            </a:r>
          </a:p>
          <a:p>
            <a:pPr>
              <a:spcAft>
                <a:spcPts val="408"/>
              </a:spcAft>
            </a:pPr>
            <a:r>
              <a:rPr lang="en-US" dirty="0"/>
              <a:t>Each Module includes:</a:t>
            </a:r>
          </a:p>
          <a:p>
            <a:pPr marL="174708" indent="-174708">
              <a:spcAft>
                <a:spcPts val="408"/>
              </a:spcAft>
              <a:buFont typeface="Arial" panose="020B0604020202020204" pitchFamily="34" charset="0"/>
              <a:buChar char="•"/>
            </a:pPr>
            <a:r>
              <a:rPr lang="en-US" b="1" dirty="0"/>
              <a:t>Objectives</a:t>
            </a:r>
            <a:endParaRPr lang="en-US" dirty="0"/>
          </a:p>
          <a:p>
            <a:pPr marL="174708" indent="-174708">
              <a:spcAft>
                <a:spcPts val="408"/>
              </a:spcAft>
              <a:buFont typeface="Arial" panose="020B0604020202020204" pitchFamily="34" charset="0"/>
              <a:buChar char="•"/>
            </a:pPr>
            <a:r>
              <a:rPr lang="en-US" b="1" dirty="0"/>
              <a:t>Knowledge Checks </a:t>
            </a:r>
            <a:r>
              <a:rPr lang="en-US" dirty="0"/>
              <a:t>for self evaluation (short quizzes to test what you’ve learned) </a:t>
            </a:r>
          </a:p>
          <a:p>
            <a:pPr marL="174708" indent="-174708">
              <a:spcAft>
                <a:spcPts val="408"/>
              </a:spcAft>
              <a:buFont typeface="Arial" panose="020B0604020202020204" pitchFamily="34" charset="0"/>
              <a:buChar char="•"/>
            </a:pPr>
            <a:r>
              <a:rPr lang="en-US" b="1" dirty="0"/>
              <a:t>Summary</a:t>
            </a:r>
            <a:r>
              <a:rPr lang="en-US" dirty="0"/>
              <a:t> with links to additional information</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01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2</a:t>
            </a:r>
          </a:p>
          <a:p>
            <a:r>
              <a:rPr lang="en-US" dirty="0"/>
              <a:t>The correct answer in E. All of the above.  The family emergency communications plan includes fields of entry for the information above and more.  Collect what you need for your family.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6140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3</a:t>
            </a:r>
          </a:p>
          <a:p>
            <a:r>
              <a:rPr lang="en-US" dirty="0"/>
              <a:t>True. ASPCA recommends microchipping for all pets as a more permanent form of identification. It also helps to ensure you get your pet back should you become separated during an emergency. </a:t>
            </a:r>
            <a:r>
              <a:rPr lang="en-US" dirty="0" smtClean="0"/>
              <a:t>It’s also helpful</a:t>
            </a:r>
            <a:r>
              <a:rPr lang="en-US" baseline="0" dirty="0" smtClean="0"/>
              <a:t> to have photos of your pet.</a:t>
            </a:r>
            <a:endParaRPr lang="en-US" dirty="0"/>
          </a:p>
          <a:p>
            <a:endParaRPr lang="en-US" dirty="0"/>
          </a:p>
          <a:p>
            <a:r>
              <a:rPr lang="en-US" dirty="0">
                <a:hlinkClick r:id="rId3"/>
              </a:rPr>
              <a:t>https://www.ready.gov/animals</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241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4</a:t>
            </a:r>
          </a:p>
          <a:p>
            <a:r>
              <a:rPr lang="en-US" dirty="0"/>
              <a:t>The correct answer is A. Pre-packaged Bottled Water.  It can be purchased at any store, involves zero prep work, and stores well when left away from sunlight at room temperature or cooler.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79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Summary</a:t>
            </a:r>
          </a:p>
          <a:p>
            <a:pPr>
              <a:spcAft>
                <a:spcPts val="611"/>
              </a:spcAft>
            </a:pPr>
            <a:r>
              <a:rPr lang="en-US" dirty="0"/>
              <a:t>In Module 1, you learned how to maintain Emergency kit(s) for all of your family members, including pets, how to develop a Family Emergency Communication Plan,  and practice emergency preparedness skills with family.</a:t>
            </a:r>
          </a:p>
          <a:p>
            <a:r>
              <a:rPr lang="en-US" dirty="0"/>
              <a:t>This concludes NHICS Training Module 1: Personal Emergency Preparedness.</a:t>
            </a:r>
          </a:p>
          <a:p>
            <a:endParaRPr lang="en-US" dirty="0"/>
          </a:p>
          <a:p>
            <a:r>
              <a:rPr lang="en-US" dirty="0"/>
              <a:t>Additional information can be found on the following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089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Links to Additional Information</a:t>
            </a:r>
          </a:p>
          <a:p>
            <a:pPr>
              <a:spcBef>
                <a:spcPts val="611"/>
              </a:spcBef>
              <a:spcAft>
                <a:spcPts val="611"/>
              </a:spcAft>
            </a:pPr>
            <a:r>
              <a:rPr lang="en-US" dirty="0"/>
              <a:t>The following links provide additional information on emergency provisions.</a:t>
            </a:r>
          </a:p>
          <a:p>
            <a:pPr>
              <a:spcAft>
                <a:spcPts val="611"/>
              </a:spcAft>
            </a:pPr>
            <a:r>
              <a:rPr lang="en-US" dirty="0"/>
              <a:t>Emergency Water: </a:t>
            </a:r>
            <a:r>
              <a:rPr lang="en-US" dirty="0">
                <a:hlinkClick r:id="rId3"/>
              </a:rPr>
              <a:t>https://emergency.cdc.gov/preparedness/kit/water/</a:t>
            </a:r>
            <a:r>
              <a:rPr lang="en-US" dirty="0"/>
              <a:t> </a:t>
            </a:r>
          </a:p>
          <a:p>
            <a:pPr>
              <a:spcAft>
                <a:spcPts val="611"/>
              </a:spcAft>
            </a:pPr>
            <a:r>
              <a:rPr lang="en-US" dirty="0"/>
              <a:t>Emergency Food: </a:t>
            </a:r>
            <a:r>
              <a:rPr lang="en-US" dirty="0">
                <a:hlinkClick r:id="rId4"/>
              </a:rPr>
              <a:t>https://emergency.cdc.gov/preparedness/kit/food/index.asp</a:t>
            </a:r>
            <a:r>
              <a:rPr lang="en-US" dirty="0"/>
              <a:t>   </a:t>
            </a:r>
          </a:p>
          <a:p>
            <a:pPr>
              <a:spcAft>
                <a:spcPts val="611"/>
              </a:spcAft>
            </a:pPr>
            <a:r>
              <a:rPr lang="en-US" dirty="0"/>
              <a:t>Infant Care in Disaster from California Department of Public Health: </a:t>
            </a:r>
            <a:r>
              <a:rPr lang="en-US" dirty="0">
                <a:hlinkClick r:id="rId5"/>
              </a:rPr>
              <a:t>http://www.cdph.ca.gov/healthinfo/healthyliving/childfamily/Pages/EmergencyPreparednessInfantandYoungChildCareandFeeding.aspx</a:t>
            </a:r>
            <a:r>
              <a:rPr lang="en-US" dirty="0"/>
              <a:t> </a:t>
            </a:r>
            <a:endParaRPr lang="en-US" dirty="0" smtClean="0"/>
          </a:p>
          <a:p>
            <a:pPr marL="0" indent="0">
              <a:spcBef>
                <a:spcPts val="1000"/>
              </a:spcBef>
              <a:buNone/>
            </a:pPr>
            <a:r>
              <a:rPr lang="en-US" sz="1100" dirty="0" smtClean="0"/>
              <a:t>Emergency Food and Water for Pets:</a:t>
            </a:r>
            <a:r>
              <a:rPr lang="en-US" sz="1100" baseline="0" dirty="0" smtClean="0"/>
              <a:t> </a:t>
            </a:r>
            <a:r>
              <a:rPr lang="en-US" sz="1100" dirty="0" smtClean="0">
                <a:hlinkClick r:id="rId6"/>
              </a:rPr>
              <a:t>https://www.cdc.gov/features/petsanddisasters/index.html</a:t>
            </a:r>
            <a:r>
              <a:rPr lang="en-US" sz="1100" dirty="0" smtClean="0"/>
              <a:t>    </a:t>
            </a:r>
            <a:endParaRPr lang="en-US" dirty="0"/>
          </a:p>
          <a:p>
            <a:pPr>
              <a:spcAft>
                <a:spcPts val="611"/>
              </a:spcAft>
            </a:pPr>
            <a:r>
              <a:rPr lang="en-US" dirty="0"/>
              <a:t>FEMA Youth Preparedness: </a:t>
            </a:r>
            <a:r>
              <a:rPr lang="en-US" dirty="0">
                <a:hlinkClick r:id="rId7"/>
              </a:rPr>
              <a:t>https://www.ready.gov/youth-preparedness</a:t>
            </a:r>
            <a:endParaRPr lang="en-US" dirty="0"/>
          </a:p>
          <a:p>
            <a:pPr>
              <a:spcAft>
                <a:spcPts val="611"/>
              </a:spcAft>
            </a:pPr>
            <a:r>
              <a:rPr lang="en-US" dirty="0"/>
              <a:t>SAMHSA Tips for  Disaster Responders: Preventing and Managing Stress: </a:t>
            </a:r>
            <a:r>
              <a:rPr lang="en-US" dirty="0">
                <a:hlinkClick r:id="rId8"/>
              </a:rPr>
              <a:t>http://store.samhsa.gov/shin/content/SMA14-4873/SMA14-4873.pdf</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37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Course Overview</a:t>
            </a:r>
          </a:p>
          <a:p>
            <a:pPr>
              <a:spcAft>
                <a:spcPts val="408"/>
              </a:spcAft>
            </a:pPr>
            <a:r>
              <a:rPr lang="en-US" dirty="0"/>
              <a:t>This training course will cover the tools to:</a:t>
            </a:r>
          </a:p>
          <a:p>
            <a:pPr marL="174708" indent="-174708">
              <a:spcAft>
                <a:spcPts val="408"/>
              </a:spcAft>
              <a:buFont typeface="Arial" panose="020B0604020202020204" pitchFamily="34" charset="0"/>
              <a:buChar char="•"/>
            </a:pPr>
            <a:r>
              <a:rPr lang="en-US" dirty="0"/>
              <a:t>Prepare you and your family </a:t>
            </a:r>
          </a:p>
          <a:p>
            <a:pPr marL="174708" indent="-174708">
              <a:spcAft>
                <a:spcPts val="408"/>
              </a:spcAft>
              <a:buFont typeface="Arial" panose="020B0604020202020204" pitchFamily="34" charset="0"/>
              <a:buChar char="•"/>
            </a:pPr>
            <a:r>
              <a:rPr lang="en-US" dirty="0"/>
              <a:t>Apply the principles of NHICS to quickly respond to emergencies in your work environment</a:t>
            </a:r>
          </a:p>
          <a:p>
            <a:pPr marL="174708" indent="-174708">
              <a:spcAft>
                <a:spcPts val="408"/>
              </a:spcAft>
              <a:buFont typeface="Arial" panose="020B0604020202020204" pitchFamily="34" charset="0"/>
              <a:buChar char="•"/>
            </a:pPr>
            <a:r>
              <a:rPr lang="en-US" dirty="0"/>
              <a:t>Assist your healthcare facility in meeting its disaster responsibilities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65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Let’s consider</a:t>
            </a:r>
            <a:r>
              <a:rPr lang="en-US" sz="1100" kern="1200" baseline="0" dirty="0" smtClean="0">
                <a:solidFill>
                  <a:schemeClr val="tx1"/>
                </a:solidFill>
                <a:effectLst/>
                <a:latin typeface="+mn-lt"/>
                <a:ea typeface="+mn-ea"/>
                <a:cs typeface="+mn-cs"/>
              </a:rPr>
              <a:t> why it may be so helpful for a nursing home to become familiar with NHICS. </a:t>
            </a:r>
            <a:r>
              <a:rPr lang="en-US" sz="1100" kern="1200" dirty="0" smtClean="0">
                <a:solidFill>
                  <a:schemeClr val="tx1"/>
                </a:solidFill>
                <a:effectLst/>
                <a:latin typeface="+mn-lt"/>
                <a:ea typeface="+mn-ea"/>
                <a:cs typeface="+mn-cs"/>
              </a:rPr>
              <a:t>Let’s say a “disaster” is a really big problem that you didn’t expect. Examples include: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your facility lost power and the backup generators failed; a tornado ripped away part of your building; or there is an active shooter in your facility.  In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all of these situations, a number of problems are created and response priorities must be quickly identified (e.g., it would be a priority to safely evacuate residents from a structurally damaged building). NHICS enables you to create an organizational structure and develop a road map to optimally manage the incident relative to the situational circumstances. </a:t>
            </a:r>
          </a:p>
          <a:p>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Why isn’t the normal, day-to-day organizational system used by each nursing home sufficient to manage a disaster?  The answer is that disasters are not “business as usual”; they are, by definition, </a:t>
            </a:r>
            <a:r>
              <a:rPr lang="en-US" sz="1100" u="sng" kern="1200" dirty="0" smtClean="0">
                <a:solidFill>
                  <a:schemeClr val="tx1"/>
                </a:solidFill>
                <a:effectLst/>
                <a:latin typeface="+mn-lt"/>
                <a:ea typeface="+mn-ea"/>
                <a:cs typeface="+mn-cs"/>
              </a:rPr>
              <a:t>extraordinary events that place highly unusual stresses on the facility, including the management team and staff</a:t>
            </a:r>
            <a:r>
              <a:rPr lang="en-US" sz="1100" kern="1200" dirty="0" smtClean="0">
                <a:solidFill>
                  <a:schemeClr val="tx1"/>
                </a:solidFill>
                <a:effectLst/>
                <a:latin typeface="+mn-lt"/>
                <a:ea typeface="+mn-ea"/>
                <a:cs typeface="+mn-cs"/>
              </a:rPr>
              <a:t> that work at the facility. </a:t>
            </a:r>
            <a:r>
              <a:rPr lang="en-US" sz="1100" b="0" kern="1200" dirty="0" smtClean="0">
                <a:solidFill>
                  <a:schemeClr val="tx1"/>
                </a:solidFill>
                <a:effectLst/>
                <a:latin typeface="+mn-lt"/>
                <a:ea typeface="+mn-ea"/>
                <a:cs typeface="+mn-cs"/>
              </a:rPr>
              <a:t>Effectively responding to a disaster requires additional skills that must be acquired </a:t>
            </a:r>
            <a:r>
              <a:rPr lang="en-US" sz="1100" b="0" u="sng" kern="1200" dirty="0" smtClean="0">
                <a:solidFill>
                  <a:schemeClr val="tx1"/>
                </a:solidFill>
                <a:effectLst/>
                <a:latin typeface="+mn-lt"/>
                <a:ea typeface="+mn-ea"/>
                <a:cs typeface="+mn-cs"/>
              </a:rPr>
              <a:t>before</a:t>
            </a:r>
            <a:r>
              <a:rPr lang="en-US" sz="1100" b="0" kern="1200" dirty="0" smtClean="0">
                <a:solidFill>
                  <a:schemeClr val="tx1"/>
                </a:solidFill>
                <a:effectLst/>
                <a:latin typeface="+mn-lt"/>
                <a:ea typeface="+mn-ea"/>
                <a:cs typeface="+mn-cs"/>
              </a:rPr>
              <a:t> the disaster occurs.</a:t>
            </a:r>
            <a:r>
              <a:rPr lang="en-US" sz="1100" kern="1200" dirty="0" smtClean="0">
                <a:solidFill>
                  <a:schemeClr val="tx1"/>
                </a:solidFill>
                <a:effectLst/>
                <a:latin typeface="+mn-lt"/>
                <a:ea typeface="+mn-ea"/>
                <a:cs typeface="+mn-cs"/>
              </a:rPr>
              <a:t>  If this document conveys only one important point, it is that each facility should commit to preparing in advance for such an event. Preparing in advance is a responsibility each facility</a:t>
            </a:r>
            <a:r>
              <a:rPr lang="en-US" sz="1100" kern="1200" baseline="0" dirty="0" smtClean="0">
                <a:solidFill>
                  <a:schemeClr val="tx1"/>
                </a:solidFill>
                <a:effectLst/>
                <a:latin typeface="+mn-lt"/>
                <a:ea typeface="+mn-ea"/>
                <a:cs typeface="+mn-cs"/>
              </a:rPr>
              <a:t> has to their residents, staff and visitors; and it also assists the facility with maintaining business operations with a minimum of disruption.</a:t>
            </a:r>
            <a:r>
              <a:rPr lang="en-US" sz="1100" kern="120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 NHICS acknowledges that personal and family preparedness is essential so that staff can be available to meet their work responsibilities.</a:t>
            </a: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NHICS can be used by anyone who understands the basic functional requirements necessary for establishing </a:t>
            </a:r>
            <a:r>
              <a:rPr lang="en-US" sz="1100" u="sng" kern="1200" dirty="0" smtClean="0">
                <a:solidFill>
                  <a:schemeClr val="tx1"/>
                </a:solidFill>
                <a:effectLst/>
                <a:latin typeface="+mn-lt"/>
                <a:ea typeface="+mn-ea"/>
                <a:cs typeface="+mn-cs"/>
              </a:rPr>
              <a:t>goals</a:t>
            </a:r>
            <a:r>
              <a:rPr lang="en-US" sz="1100" kern="1200" dirty="0" smtClean="0">
                <a:solidFill>
                  <a:schemeClr val="tx1"/>
                </a:solidFill>
                <a:effectLst/>
                <a:latin typeface="+mn-lt"/>
                <a:ea typeface="+mn-ea"/>
                <a:cs typeface="+mn-cs"/>
              </a:rPr>
              <a:t> and </a:t>
            </a:r>
            <a:r>
              <a:rPr lang="en-US" sz="1100" u="sng" kern="1200" dirty="0" smtClean="0">
                <a:solidFill>
                  <a:schemeClr val="tx1"/>
                </a:solidFill>
                <a:effectLst/>
                <a:latin typeface="+mn-lt"/>
                <a:ea typeface="+mn-ea"/>
                <a:cs typeface="+mn-cs"/>
              </a:rPr>
              <a:t>objectives</a:t>
            </a:r>
            <a:r>
              <a:rPr lang="en-US" sz="1100" kern="1200" dirty="0" smtClean="0">
                <a:solidFill>
                  <a:schemeClr val="tx1"/>
                </a:solidFill>
                <a:effectLst/>
                <a:latin typeface="+mn-lt"/>
                <a:ea typeface="+mn-ea"/>
                <a:cs typeface="+mn-cs"/>
              </a:rPr>
              <a:t> to meet the operational needs of an incident.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Using NHICS provides the added benefit of applying</a:t>
            </a:r>
            <a:r>
              <a:rPr lang="en-US" sz="1100" kern="1200" baseline="0" dirty="0" smtClean="0">
                <a:solidFill>
                  <a:schemeClr val="tx1"/>
                </a:solidFill>
                <a:effectLst/>
                <a:latin typeface="+mn-lt"/>
                <a:ea typeface="+mn-ea"/>
                <a:cs typeface="+mn-cs"/>
              </a:rPr>
              <a:t> a universal “ICS” system. Impacted healthcare facilities such as hospitals and nursing homes and response agencies such as fire, law, emergency management and public health use ICS. So by learning and practicing NHICS, nursing homes can communicate more effectively with response partners, and thereby eliminate much of the confusion that sometimes arises when differently trained entities need to communicate.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NHICS is always scalable – many simple incidents may require only the activation of a single person, the Incident Commander, who can handle all of the necessary tasks. But in a larger, more impactful incident, more Incident Management Team (IMT) positions may be needed. The Incident Commander makes the decision to “size up” the IMT as necessary. The scalability of NHICS, along with other features, makes the system flexible and therefore adaptable to the nursing home’s needs.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62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Why plan ahead?</a:t>
            </a:r>
          </a:p>
          <a:p>
            <a:pPr>
              <a:spcAft>
                <a:spcPts val="408"/>
              </a:spcAft>
            </a:pPr>
            <a:r>
              <a:rPr lang="en-US" dirty="0"/>
              <a:t>There are many reasons why we plan ahead.</a:t>
            </a:r>
          </a:p>
          <a:p>
            <a:pPr marL="174708" indent="-174708">
              <a:spcAft>
                <a:spcPts val="408"/>
              </a:spcAft>
              <a:buFont typeface="Arial" panose="020B0604020202020204" pitchFamily="34" charset="0"/>
              <a:buChar char="•"/>
            </a:pPr>
            <a:r>
              <a:rPr lang="en-US" dirty="0"/>
              <a:t>As a healthcare worker, you are at the front lines of disaster response at your facility</a:t>
            </a:r>
          </a:p>
          <a:p>
            <a:pPr marL="174708" indent="-174708">
              <a:spcAft>
                <a:spcPts val="408"/>
              </a:spcAft>
              <a:buFont typeface="Arial" panose="020B0604020202020204" pitchFamily="34" charset="0"/>
              <a:buChar char="•"/>
            </a:pPr>
            <a:r>
              <a:rPr lang="en-US" dirty="0"/>
              <a:t>Most emergencies occur with no “advance warning”</a:t>
            </a:r>
          </a:p>
          <a:p>
            <a:pPr marL="174708" indent="-174708">
              <a:buFont typeface="Arial" panose="020B0604020202020204" pitchFamily="34" charset="0"/>
              <a:buChar char="•"/>
            </a:pPr>
            <a:r>
              <a:rPr lang="en-US" dirty="0"/>
              <a:t>Being prepared will help ensure you can meet your responsibilities to work and family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21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183380"/>
          </a:xfrm>
        </p:spPr>
        <p:txBody>
          <a:bodyPr/>
          <a:lstStyle/>
          <a:p>
            <a:pPr>
              <a:spcAft>
                <a:spcPts val="611"/>
              </a:spcAft>
              <a:defRPr/>
            </a:pPr>
            <a:r>
              <a:rPr lang="en-US" b="1" dirty="0"/>
              <a:t>Hurricane Katrina Lessons Learned</a:t>
            </a:r>
          </a:p>
          <a:p>
            <a:pPr defTabSz="931774">
              <a:defRPr/>
            </a:pPr>
            <a:r>
              <a:rPr lang="en-US" dirty="0"/>
              <a:t>This quote is from “Life and Death in a Storm-ravaged Hospital: Five Days at Memorial Medical Center” by Sheri Fink.  The book details the aftermath of Hurricane Katrina at Memorial Medical Center in New Orleans in August of 2005 and is an expansion of her Pulitzer winning article authored by Fink.  The book details the harsh reality of conditions </a:t>
            </a:r>
            <a:r>
              <a:rPr lang="en-US" dirty="0" smtClean="0"/>
              <a:t>at </a:t>
            </a:r>
            <a:r>
              <a:rPr lang="en-US" dirty="0"/>
              <a:t>Memorial Medical Center detailing the suffering of </a:t>
            </a:r>
            <a:r>
              <a:rPr lang="en-US" dirty="0" smtClean="0"/>
              <a:t>patients, families and staff</a:t>
            </a:r>
            <a:r>
              <a:rPr lang="en-US" dirty="0"/>
              <a:t>, and the importance of being prepared to respond. </a:t>
            </a:r>
          </a:p>
          <a:p>
            <a:pPr defTabSz="931774">
              <a:defRPr/>
            </a:pPr>
            <a:endParaRPr lang="en-US" dirty="0"/>
          </a:p>
          <a:p>
            <a:pPr defTabSz="931774">
              <a:defRPr/>
            </a:pPr>
            <a:r>
              <a:rPr lang="en-US" dirty="0"/>
              <a:t>The action of preparing ourselves and our family gets us physically and mentally ready to optimally deal with an emergency.  The same can be said for being prepared in the workplace. Disaster planning at your facility is the key to effective, efficient response. Regardless of whether you are an administrator, supervisor or healthcare worker, this training will better prepare you to deal with an emergency.</a:t>
            </a:r>
          </a:p>
          <a:p>
            <a:pPr defTabSz="931774">
              <a:defRPr/>
            </a:pPr>
            <a:endParaRPr lang="en-US" dirty="0"/>
          </a:p>
          <a:p>
            <a:r>
              <a:rPr lang="en-US" dirty="0"/>
              <a:t>Photo credit: CDC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71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MODULE 1</a:t>
            </a:r>
          </a:p>
          <a:p>
            <a:r>
              <a:rPr lang="en-US" dirty="0"/>
              <a:t>Module 1 covers </a:t>
            </a:r>
            <a:r>
              <a:rPr lang="en-US" b="1" dirty="0"/>
              <a:t>Personal Emergency Preparedness</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563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Objectives -- Module 1</a:t>
            </a:r>
          </a:p>
          <a:p>
            <a:r>
              <a:rPr lang="en-US" dirty="0"/>
              <a:t>Understand personal preparedness and become familiar with the tools available for personal and professional readiness.</a:t>
            </a:r>
          </a:p>
          <a:p>
            <a:endParaRPr lang="en-US" dirty="0"/>
          </a:p>
          <a:p>
            <a:r>
              <a:rPr lang="en-US" dirty="0"/>
              <a:t>Tools include having a Emergency Kit, Family Emergency Communication Plan and Family Preparedness Skills.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654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06977" y="3883977"/>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31"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13911" y="3551397"/>
            <a:ext cx="1682751"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4830" y="5943601"/>
            <a:ext cx="250401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6157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30049746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43205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9637" y="5965826"/>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Tree>
    <p:extLst>
      <p:ext uri="{BB962C8B-B14F-4D97-AF65-F5344CB8AC3E}">
        <p14:creationId xmlns:p14="http://schemas.microsoft.com/office/powerpoint/2010/main" val="997865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normAutofit/>
          </a:bodyPr>
          <a:lstStyle>
            <a:lvl1pPr algn="ctr">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sp>
        <p:nvSpPr>
          <p:cNvPr id="7" name="Hexagon 6"/>
          <p:cNvSpPr/>
          <p:nvPr userDrawn="1"/>
        </p:nvSpPr>
        <p:spPr>
          <a:xfrm rot="5400000">
            <a:off x="9023350" y="4425739"/>
            <a:ext cx="1328420" cy="1657773"/>
          </a:xfrm>
          <a:prstGeom prst="hexagon">
            <a:avLst/>
          </a:prstGeom>
          <a:noFill/>
          <a:ln w="16510" cap="flat" cmpd="sng" algn="ctr">
            <a:solidFill>
              <a:srgbClr val="4F81BD">
                <a:alpha val="2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8" name="Hexagon 7"/>
          <p:cNvSpPr/>
          <p:nvPr userDrawn="1"/>
        </p:nvSpPr>
        <p:spPr>
          <a:xfrm rot="5400000">
            <a:off x="11492653" y="33964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0" name="Hexagon 9"/>
          <p:cNvSpPr/>
          <p:nvPr userDrawn="1"/>
        </p:nvSpPr>
        <p:spPr>
          <a:xfrm rot="5400000">
            <a:off x="8191077" y="5440469"/>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1" name="Hexagon 10"/>
          <p:cNvSpPr/>
          <p:nvPr userDrawn="1"/>
        </p:nvSpPr>
        <p:spPr>
          <a:xfrm rot="5400000">
            <a:off x="11511703" y="54411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2" name="Hexagon 11"/>
          <p:cNvSpPr/>
          <p:nvPr userDrawn="1"/>
        </p:nvSpPr>
        <p:spPr>
          <a:xfrm rot="5400000">
            <a:off x="10683239" y="4420024"/>
            <a:ext cx="1328420" cy="1657773"/>
          </a:xfrm>
          <a:prstGeom prst="hexagon">
            <a:avLst/>
          </a:prstGeom>
          <a:noFill/>
          <a:ln w="16510" cap="flat" cmpd="sng" algn="ctr">
            <a:solidFill>
              <a:srgbClr val="4F81BD">
                <a:alpha val="3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511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1551165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50793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48DD4">
                  <a:tint val="75000"/>
                </a:srgbClr>
              </a:solidFill>
            </a:endParaRPr>
          </a:p>
        </p:txBody>
      </p:sp>
      <p:sp>
        <p:nvSpPr>
          <p:cNvPr id="9" name="Slide Number Placeholder 8"/>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029232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48DD4">
                  <a:tint val="75000"/>
                </a:srgbClr>
              </a:solidFill>
            </a:endParaRPr>
          </a:p>
        </p:txBody>
      </p:sp>
      <p:sp>
        <p:nvSpPr>
          <p:cNvPr id="5" name="Slide Number Placeholder 4"/>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7201787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48DD4">
                  <a:tint val="75000"/>
                </a:srgbClr>
              </a:solidFill>
            </a:endParaRPr>
          </a:p>
        </p:txBody>
      </p:sp>
      <p:sp>
        <p:nvSpPr>
          <p:cNvPr id="4" name="Slide Number Placeholder 3"/>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3709936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11158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normAutofit/>
          </a:bodyPr>
          <a:lstStyle>
            <a:lvl1pPr algn="l">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812800" y="1600200"/>
            <a:ext cx="1076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588000" y="6272849"/>
            <a:ext cx="914400" cy="365125"/>
          </a:xfrm>
          <a:ln w="15875">
            <a:solidFill>
              <a:schemeClr val="bg1">
                <a:lumMod val="75000"/>
                <a:alpha val="15000"/>
              </a:schemeClr>
            </a:solidFill>
          </a:ln>
          <a:effectLst>
            <a:glow rad="127000">
              <a:schemeClr val="accent1">
                <a:alpha val="0"/>
              </a:schemeClr>
            </a:glow>
          </a:effectLst>
        </p:spPr>
        <p:txBody>
          <a:bodyPr/>
          <a:lstStyle/>
          <a:p>
            <a:fld id="{A085CBD4-4602-4939-BE73-88E0CC735A80}" type="slidenum">
              <a:rPr lang="en-US" smtClean="0"/>
              <a:t>‹#›</a:t>
            </a:fld>
            <a:endParaRPr lang="en-US" dirty="0"/>
          </a:p>
        </p:txBody>
      </p:sp>
      <p:sp>
        <p:nvSpPr>
          <p:cNvPr id="7" name="Hexagon 6"/>
          <p:cNvSpPr/>
          <p:nvPr userDrawn="1"/>
        </p:nvSpPr>
        <p:spPr>
          <a:xfrm rot="5400000">
            <a:off x="9023350" y="442573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Hexagon 7"/>
          <p:cNvSpPr/>
          <p:nvPr userDrawn="1"/>
        </p:nvSpPr>
        <p:spPr>
          <a:xfrm rot="5400000">
            <a:off x="11492653" y="3396404"/>
            <a:ext cx="1328420" cy="1657773"/>
          </a:xfrm>
          <a:prstGeom prst="hexagon">
            <a:avLst/>
          </a:prstGeom>
          <a:noFill/>
          <a:ln w="15875" cap="flat" cmpd="sng" algn="ctr">
            <a:solidFill>
              <a:schemeClr val="bg1">
                <a:lumMod val="75000"/>
                <a:alpha val="30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Hexagon 9"/>
          <p:cNvSpPr/>
          <p:nvPr userDrawn="1"/>
        </p:nvSpPr>
        <p:spPr>
          <a:xfrm rot="5400000">
            <a:off x="8191077" y="544046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Hexagon 10"/>
          <p:cNvSpPr/>
          <p:nvPr userDrawn="1"/>
        </p:nvSpPr>
        <p:spPr>
          <a:xfrm rot="5400000">
            <a:off x="11511703" y="5441104"/>
            <a:ext cx="1328420" cy="1657773"/>
          </a:xfrm>
          <a:prstGeom prst="hexagon">
            <a:avLst/>
          </a:prstGeom>
          <a:noFill/>
          <a:ln w="15875" cap="flat" cmpd="sng" algn="ctr">
            <a:solidFill>
              <a:schemeClr val="bg1">
                <a:lumMod val="75000"/>
                <a:alpha val="32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Hexagon 11"/>
          <p:cNvSpPr/>
          <p:nvPr userDrawn="1"/>
        </p:nvSpPr>
        <p:spPr>
          <a:xfrm rot="5400000">
            <a:off x="10683239" y="4420024"/>
            <a:ext cx="1328420" cy="1657773"/>
          </a:xfrm>
          <a:prstGeom prst="hexagon">
            <a:avLst/>
          </a:prstGeom>
          <a:noFill/>
          <a:ln w="15875" cap="flat" cmpd="sng" algn="ctr">
            <a:solidFill>
              <a:schemeClr val="bg1">
                <a:lumMod val="75000"/>
                <a:alpha val="2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3" name="Picture 2" descr="CAHF Public Webs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6096000"/>
            <a:ext cx="2510113"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177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0919338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678897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729832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1574429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5563361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7200828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3928945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13993521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194949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41312687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t>5/19/2017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t>‹#›</a:t>
            </a:fld>
            <a:endParaRPr lang="en-US" dirty="0"/>
          </a:p>
        </p:txBody>
      </p:sp>
    </p:spTree>
    <p:extLst>
      <p:ext uri="{BB962C8B-B14F-4D97-AF65-F5344CB8AC3E}">
        <p14:creationId xmlns:p14="http://schemas.microsoft.com/office/powerpoint/2010/main" val="706081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48DD4">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555169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store.samhsa.gov/shin/content/SMA14-4873/SMA14-4873.pdf" TargetMode="External"/><Relationship Id="rId3" Type="http://schemas.openxmlformats.org/officeDocument/2006/relationships/hyperlink" Target="https://emergency.cdc.gov/preparedness/kit/water/" TargetMode="External"/><Relationship Id="rId7" Type="http://schemas.openxmlformats.org/officeDocument/2006/relationships/hyperlink" Target="https://www.ready.gov/youth-preparedness"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s://www.cdc.gov/features/petsanddisasters/index.html" TargetMode="External"/><Relationship Id="rId5" Type="http://schemas.openxmlformats.org/officeDocument/2006/relationships/hyperlink" Target="http://www.cdph.ca.gov/healthinfo/healthyliving/childfamily/Pages/EmergencyPreparednessInfantandYoungChildCareandFeeding.aspx" TargetMode="External"/><Relationship Id="rId4" Type="http://schemas.openxmlformats.org/officeDocument/2006/relationships/hyperlink" Target="https://emergency.cdc.gov/preparedness/kit/food/index.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52601"/>
            <a:ext cx="7772400" cy="1755775"/>
          </a:xfrm>
        </p:spPr>
        <p:txBody>
          <a:bodyPr>
            <a:normAutofit/>
          </a:bodyPr>
          <a:lstStyle/>
          <a:p>
            <a:pPr algn="l"/>
            <a:r>
              <a:rPr lang="en-US" dirty="0" smtClean="0"/>
              <a:t>Nursing Home Incident Command System (NHICS)</a:t>
            </a:r>
            <a:endParaRPr lang="en-US" dirty="0"/>
          </a:p>
        </p:txBody>
      </p:sp>
      <p:sp>
        <p:nvSpPr>
          <p:cNvPr id="3" name="Subtitle 2"/>
          <p:cNvSpPr>
            <a:spLocks noGrp="1"/>
          </p:cNvSpPr>
          <p:nvPr>
            <p:ph type="subTitle" idx="1"/>
          </p:nvPr>
        </p:nvSpPr>
        <p:spPr>
          <a:xfrm>
            <a:off x="2286000" y="3581400"/>
            <a:ext cx="7010400" cy="1752600"/>
          </a:xfrm>
        </p:spPr>
        <p:txBody>
          <a:bodyPr>
            <a:normAutofit/>
          </a:bodyPr>
          <a:lstStyle/>
          <a:p>
            <a:pPr algn="l"/>
            <a:r>
              <a:rPr lang="en-US" sz="3600" b="1" dirty="0"/>
              <a:t>2017 Revision</a:t>
            </a:r>
            <a:endParaRPr lang="en-US" sz="3600" b="1" dirty="0"/>
          </a:p>
        </p:txBody>
      </p:sp>
    </p:spTree>
    <p:extLst>
      <p:ext uri="{BB962C8B-B14F-4D97-AF65-F5344CB8AC3E}">
        <p14:creationId xmlns:p14="http://schemas.microsoft.com/office/powerpoint/2010/main" val="45742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of your role in disaster</a:t>
            </a:r>
            <a:endParaRPr lang="en-US" dirty="0"/>
          </a:p>
        </p:txBody>
      </p:sp>
      <p:sp>
        <p:nvSpPr>
          <p:cNvPr id="3" name="Content Placeholder 2"/>
          <p:cNvSpPr>
            <a:spLocks noGrp="1"/>
          </p:cNvSpPr>
          <p:nvPr>
            <p:ph idx="1"/>
          </p:nvPr>
        </p:nvSpPr>
        <p:spPr/>
        <p:txBody>
          <a:bodyPr/>
          <a:lstStyle/>
          <a:p>
            <a:r>
              <a:rPr lang="en-US" dirty="0" smtClean="0"/>
              <a:t>You are the first responder for your residents!</a:t>
            </a:r>
          </a:p>
          <a:p>
            <a:r>
              <a:rPr lang="en-US" dirty="0" smtClean="0"/>
              <a:t>It’s difficult to be there for them if you and your loved ones aren’t prepared.</a:t>
            </a:r>
          </a:p>
          <a:p>
            <a:r>
              <a:rPr lang="en-US" dirty="0" smtClean="0"/>
              <a:t>The planning and thought you invest in preparedness </a:t>
            </a:r>
            <a:r>
              <a:rPr lang="en-US" u="sng" dirty="0" smtClean="0"/>
              <a:t>now</a:t>
            </a:r>
            <a:r>
              <a:rPr lang="en-US" dirty="0" smtClean="0"/>
              <a:t> will ensure your readiness to respond to when disaster strikes.</a:t>
            </a:r>
            <a:endParaRPr lang="en-US" dirty="0"/>
          </a:p>
        </p:txBody>
      </p:sp>
    </p:spTree>
    <p:extLst>
      <p:ext uri="{BB962C8B-B14F-4D97-AF65-F5344CB8AC3E}">
        <p14:creationId xmlns:p14="http://schemas.microsoft.com/office/powerpoint/2010/main" val="208118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47800"/>
            <a:ext cx="8305800" cy="4876800"/>
          </a:xfrm>
        </p:spPr>
        <p:txBody>
          <a:bodyPr>
            <a:normAutofit/>
          </a:bodyPr>
          <a:lstStyle/>
          <a:p>
            <a:pPr>
              <a:spcAft>
                <a:spcPts val="800"/>
              </a:spcAft>
            </a:pPr>
            <a:r>
              <a:rPr lang="en-US" sz="3000" dirty="0"/>
              <a:t>Meet with household members to create an emergency plan</a:t>
            </a:r>
          </a:p>
          <a:p>
            <a:pPr>
              <a:spcAft>
                <a:spcPts val="800"/>
              </a:spcAft>
            </a:pPr>
            <a:r>
              <a:rPr lang="en-US" sz="3000" dirty="0"/>
              <a:t>Engage all household members in developing a practical and acceptable plan</a:t>
            </a:r>
            <a:endParaRPr lang="en-US" sz="3000" dirty="0"/>
          </a:p>
          <a:p>
            <a:pPr>
              <a:spcAft>
                <a:spcPts val="800"/>
              </a:spcAft>
            </a:pPr>
            <a:r>
              <a:rPr lang="en-US" sz="3000" dirty="0"/>
              <a:t>Write down the key plan elements</a:t>
            </a:r>
          </a:p>
          <a:p>
            <a:pPr>
              <a:spcAft>
                <a:spcPts val="800"/>
              </a:spcAft>
            </a:pPr>
            <a:r>
              <a:rPr lang="en-US" sz="3000" dirty="0"/>
              <a:t>Ensure everyone knows the plan</a:t>
            </a:r>
          </a:p>
          <a:p>
            <a:pPr marL="457200" lvl="1" indent="0" algn="ctr">
              <a:buNone/>
            </a:pPr>
            <a:endParaRPr lang="en-US" dirty="0" smtClean="0"/>
          </a:p>
          <a:p>
            <a:pPr marL="457200" lvl="1" indent="0" algn="ctr">
              <a:buNone/>
            </a:pPr>
            <a:endParaRPr lang="en-US" dirty="0"/>
          </a:p>
          <a:p>
            <a:pPr marL="457200" lvl="1" indent="0" algn="ctr">
              <a:buNone/>
            </a:pPr>
            <a:endParaRPr lang="en-US" dirty="0" smtClean="0"/>
          </a:p>
          <a:p>
            <a:pPr marL="457200" lvl="1" indent="0" algn="ctr">
              <a:buNone/>
            </a:pPr>
            <a:endParaRPr lang="en-US" dirty="0"/>
          </a:p>
          <a:p>
            <a:pPr marL="457200" lvl="1" indent="0" algn="ctr">
              <a:buNone/>
            </a:pPr>
            <a:endParaRPr lang="en-US" dirty="0" smtClean="0"/>
          </a:p>
          <a:p>
            <a:pPr marL="457200" lvl="1" indent="0" algn="ctr">
              <a:buNone/>
            </a:pPr>
            <a:endParaRPr lang="en-US" dirty="0" smtClean="0"/>
          </a:p>
        </p:txBody>
      </p:sp>
      <p:pic>
        <p:nvPicPr>
          <p:cNvPr id="2050" name="Picture 2" descr="C:\Users\Holly\Downloads\8006772421_40a3f7dc68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572000"/>
            <a:ext cx="2391960" cy="16343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Start preparing now!</a:t>
            </a:r>
            <a:endParaRPr lang="en-US" dirty="0"/>
          </a:p>
        </p:txBody>
      </p:sp>
    </p:spTree>
    <p:extLst>
      <p:ext uri="{BB962C8B-B14F-4D97-AF65-F5344CB8AC3E}">
        <p14:creationId xmlns:p14="http://schemas.microsoft.com/office/powerpoint/2010/main" val="410480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Preparedness Skills</a:t>
            </a:r>
            <a:endParaRPr lang="en-US" dirty="0"/>
          </a:p>
        </p:txBody>
      </p:sp>
      <p:sp>
        <p:nvSpPr>
          <p:cNvPr id="3" name="Content Placeholder 2"/>
          <p:cNvSpPr>
            <a:spLocks noGrp="1"/>
          </p:cNvSpPr>
          <p:nvPr>
            <p:ph idx="1"/>
          </p:nvPr>
        </p:nvSpPr>
        <p:spPr>
          <a:xfrm>
            <a:off x="1981200" y="1447801"/>
            <a:ext cx="8382000" cy="4419599"/>
          </a:xfrm>
        </p:spPr>
        <p:txBody>
          <a:bodyPr>
            <a:normAutofit/>
          </a:bodyPr>
          <a:lstStyle/>
          <a:p>
            <a:pPr>
              <a:spcAft>
                <a:spcPts val="800"/>
              </a:spcAft>
            </a:pPr>
            <a:r>
              <a:rPr lang="en-US" dirty="0" smtClean="0"/>
              <a:t>Familiarize your household with these skills:</a:t>
            </a:r>
          </a:p>
          <a:p>
            <a:pPr lvl="1">
              <a:spcAft>
                <a:spcPts val="800"/>
              </a:spcAft>
            </a:pPr>
            <a:r>
              <a:rPr lang="en-US" dirty="0"/>
              <a:t>H</a:t>
            </a:r>
            <a:r>
              <a:rPr lang="en-US" dirty="0" smtClean="0"/>
              <a:t>ow and when to dial 911 </a:t>
            </a:r>
          </a:p>
          <a:p>
            <a:pPr lvl="1">
              <a:spcAft>
                <a:spcPts val="800"/>
              </a:spcAft>
            </a:pPr>
            <a:r>
              <a:rPr lang="en-US" dirty="0" smtClean="0"/>
              <a:t>Floor </a:t>
            </a:r>
            <a:r>
              <a:rPr lang="en-US" dirty="0"/>
              <a:t>plan of your </a:t>
            </a:r>
            <a:r>
              <a:rPr lang="en-US" dirty="0" smtClean="0"/>
              <a:t>home with escape routes </a:t>
            </a:r>
          </a:p>
          <a:p>
            <a:pPr lvl="1">
              <a:spcAft>
                <a:spcPts val="800"/>
              </a:spcAft>
            </a:pPr>
            <a:r>
              <a:rPr lang="en-US" dirty="0" smtClean="0"/>
              <a:t>How and </a:t>
            </a:r>
            <a:r>
              <a:rPr lang="en-US" dirty="0"/>
              <a:t>when to </a:t>
            </a:r>
            <a:r>
              <a:rPr lang="en-US" dirty="0" smtClean="0"/>
              <a:t>shut off utilities including gas, electricity and water</a:t>
            </a:r>
          </a:p>
          <a:p>
            <a:pPr lvl="1">
              <a:spcAft>
                <a:spcPts val="800"/>
              </a:spcAft>
            </a:pPr>
            <a:r>
              <a:rPr lang="en-US" dirty="0" smtClean="0"/>
              <a:t>How to use a fire extinguisher</a:t>
            </a:r>
          </a:p>
          <a:p>
            <a:pPr>
              <a:spcAft>
                <a:spcPts val="800"/>
              </a:spcAft>
            </a:pPr>
            <a:r>
              <a:rPr lang="en-US" dirty="0" smtClean="0"/>
              <a:t>Practice regularly!</a:t>
            </a:r>
          </a:p>
          <a:p>
            <a:endParaRPr lang="en-US" dirty="0"/>
          </a:p>
          <a:p>
            <a:endParaRPr lang="en-US" dirty="0" smtClean="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77" r="26455"/>
          <a:stretch/>
        </p:blipFill>
        <p:spPr bwMode="auto">
          <a:xfrm>
            <a:off x="8610600" y="4495800"/>
            <a:ext cx="1502996" cy="207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6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934200" cy="1143000"/>
          </a:xfrm>
        </p:spPr>
        <p:txBody>
          <a:bodyPr>
            <a:normAutofit fontScale="90000"/>
          </a:bodyPr>
          <a:lstStyle/>
          <a:p>
            <a:r>
              <a:rPr lang="en-US" dirty="0" smtClean="0"/>
              <a:t>Family Emergency Communication Plan</a:t>
            </a:r>
            <a:endParaRPr lang="en-US" dirty="0"/>
          </a:p>
        </p:txBody>
      </p:sp>
      <p:sp>
        <p:nvSpPr>
          <p:cNvPr id="3" name="Content Placeholder 2"/>
          <p:cNvSpPr>
            <a:spLocks noGrp="1"/>
          </p:cNvSpPr>
          <p:nvPr>
            <p:ph idx="1"/>
          </p:nvPr>
        </p:nvSpPr>
        <p:spPr>
          <a:xfrm>
            <a:off x="1752600" y="1600200"/>
            <a:ext cx="8458200" cy="4114800"/>
          </a:xfrm>
        </p:spPr>
        <p:txBody>
          <a:bodyPr/>
          <a:lstStyle/>
          <a:p>
            <a:r>
              <a:rPr lang="en-US" dirty="0" smtClean="0"/>
              <a:t>Collect and store contact information for every household member</a:t>
            </a:r>
          </a:p>
          <a:p>
            <a:pPr lvl="1"/>
            <a:r>
              <a:rPr lang="en-US" dirty="0" smtClean="0"/>
              <a:t>Contact information should be easily accessible</a:t>
            </a:r>
          </a:p>
          <a:p>
            <a:pPr lvl="1"/>
            <a:r>
              <a:rPr lang="en-US" dirty="0" smtClean="0"/>
              <a:t>Best to collect multiple contact numbers if possible</a:t>
            </a:r>
          </a:p>
          <a:p>
            <a:pPr lvl="1"/>
            <a:r>
              <a:rPr lang="en-US" dirty="0"/>
              <a:t>Share </a:t>
            </a:r>
            <a:r>
              <a:rPr lang="en-US" dirty="0" smtClean="0"/>
              <a:t>information </a:t>
            </a:r>
            <a:r>
              <a:rPr lang="en-US" dirty="0"/>
              <a:t>with all household </a:t>
            </a:r>
            <a:r>
              <a:rPr lang="en-US" dirty="0" smtClean="0"/>
              <a:t>members</a:t>
            </a:r>
          </a:p>
          <a:p>
            <a:pPr lvl="1"/>
            <a:r>
              <a:rPr lang="en-US" dirty="0" smtClean="0"/>
              <a:t>Written and electronic is best</a:t>
            </a:r>
          </a:p>
          <a:p>
            <a:pPr lvl="1"/>
            <a:r>
              <a:rPr lang="en-US" dirty="0" smtClean="0"/>
              <a:t>Update as needed</a:t>
            </a: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24" t="16703" r="40454" b="52028"/>
          <a:stretch/>
        </p:blipFill>
        <p:spPr bwMode="auto">
          <a:xfrm>
            <a:off x="7162800" y="4620536"/>
            <a:ext cx="3124200" cy="178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84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781800" cy="1143000"/>
          </a:xfrm>
        </p:spPr>
        <p:txBody>
          <a:bodyPr>
            <a:normAutofit fontScale="90000"/>
          </a:bodyPr>
          <a:lstStyle/>
          <a:p>
            <a:r>
              <a:rPr lang="en-US" dirty="0" smtClean="0"/>
              <a:t>Family Emergency Communication Plan…</a:t>
            </a:r>
            <a:endParaRPr lang="en-US" dirty="0"/>
          </a:p>
        </p:txBody>
      </p:sp>
      <p:sp>
        <p:nvSpPr>
          <p:cNvPr id="3" name="Content Placeholder 2"/>
          <p:cNvSpPr>
            <a:spLocks noGrp="1"/>
          </p:cNvSpPr>
          <p:nvPr>
            <p:ph idx="1"/>
          </p:nvPr>
        </p:nvSpPr>
        <p:spPr/>
        <p:txBody>
          <a:bodyPr/>
          <a:lstStyle/>
          <a:p>
            <a:pPr>
              <a:spcAft>
                <a:spcPts val="700"/>
              </a:spcAft>
            </a:pPr>
            <a:r>
              <a:rPr lang="en-US" dirty="0" smtClean="0"/>
              <a:t>Include the following in your Plan: </a:t>
            </a:r>
          </a:p>
          <a:p>
            <a:pPr marL="800100" lvl="1" indent="-400050">
              <a:spcAft>
                <a:spcPts val="700"/>
              </a:spcAft>
            </a:pPr>
            <a:r>
              <a:rPr lang="en-US" dirty="0"/>
              <a:t>Household </a:t>
            </a:r>
            <a:r>
              <a:rPr lang="en-US" dirty="0" smtClean="0"/>
              <a:t>Information</a:t>
            </a:r>
          </a:p>
          <a:p>
            <a:pPr marL="800100" lvl="1" indent="-400050">
              <a:spcAft>
                <a:spcPts val="700"/>
              </a:spcAft>
            </a:pPr>
            <a:r>
              <a:rPr lang="en-US" dirty="0" smtClean="0"/>
              <a:t>“In Case </a:t>
            </a:r>
            <a:r>
              <a:rPr lang="en-US" dirty="0"/>
              <a:t>of </a:t>
            </a:r>
            <a:r>
              <a:rPr lang="en-US" dirty="0" smtClean="0"/>
              <a:t>Emergency” </a:t>
            </a:r>
            <a:r>
              <a:rPr lang="en-US" dirty="0"/>
              <a:t>(ICE) </a:t>
            </a:r>
            <a:r>
              <a:rPr lang="en-US" dirty="0" smtClean="0"/>
              <a:t>Contacts</a:t>
            </a:r>
          </a:p>
          <a:p>
            <a:pPr marL="800100" lvl="1" indent="-400050">
              <a:spcAft>
                <a:spcPts val="700"/>
              </a:spcAft>
            </a:pPr>
            <a:r>
              <a:rPr lang="en-US" dirty="0" smtClean="0"/>
              <a:t>Pre-Established Emergency </a:t>
            </a:r>
            <a:r>
              <a:rPr lang="en-US" dirty="0"/>
              <a:t>Meeting </a:t>
            </a:r>
            <a:r>
              <a:rPr lang="en-US" dirty="0" smtClean="0"/>
              <a:t>Places</a:t>
            </a:r>
          </a:p>
          <a:p>
            <a:pPr marL="800100" lvl="1" indent="-400050">
              <a:spcAft>
                <a:spcPts val="700"/>
              </a:spcAft>
            </a:pPr>
            <a:r>
              <a:rPr lang="en-US" dirty="0" smtClean="0"/>
              <a:t>Medical Information</a:t>
            </a:r>
          </a:p>
          <a:p>
            <a:pPr marL="800100" lvl="1" indent="-400050">
              <a:spcAft>
                <a:spcPts val="700"/>
              </a:spcAft>
            </a:pPr>
            <a:r>
              <a:rPr lang="en-US" dirty="0" smtClean="0"/>
              <a:t>School</a:t>
            </a:r>
            <a:r>
              <a:rPr lang="en-US" dirty="0"/>
              <a:t>, Childcare, Caregiver and Workplace Emergency </a:t>
            </a:r>
            <a:r>
              <a:rPr lang="en-US" dirty="0" smtClean="0"/>
              <a:t>Information</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459859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Kit</a:t>
            </a:r>
            <a:endParaRPr lang="en-US" dirty="0"/>
          </a:p>
        </p:txBody>
      </p:sp>
      <p:sp>
        <p:nvSpPr>
          <p:cNvPr id="3" name="Content Placeholder 2"/>
          <p:cNvSpPr>
            <a:spLocks noGrp="1"/>
          </p:cNvSpPr>
          <p:nvPr>
            <p:ph idx="1"/>
          </p:nvPr>
        </p:nvSpPr>
        <p:spPr>
          <a:xfrm>
            <a:off x="1981200" y="1371601"/>
            <a:ext cx="8229600" cy="4800599"/>
          </a:xfrm>
        </p:spPr>
        <p:txBody>
          <a:bodyPr>
            <a:normAutofit/>
          </a:bodyPr>
          <a:lstStyle/>
          <a:p>
            <a:pPr>
              <a:spcAft>
                <a:spcPts val="800"/>
              </a:spcAft>
            </a:pPr>
            <a:r>
              <a:rPr lang="en-US" dirty="0" smtClean="0"/>
              <a:t>Your emergency kit should include the following:</a:t>
            </a:r>
          </a:p>
          <a:p>
            <a:pPr lvl="1">
              <a:spcAft>
                <a:spcPts val="800"/>
              </a:spcAft>
            </a:pPr>
            <a:r>
              <a:rPr lang="en-US" dirty="0" smtClean="0"/>
              <a:t>Food and Water</a:t>
            </a:r>
          </a:p>
          <a:p>
            <a:pPr lvl="1">
              <a:spcAft>
                <a:spcPts val="800"/>
              </a:spcAft>
            </a:pPr>
            <a:r>
              <a:rPr lang="en-US" dirty="0" smtClean="0"/>
              <a:t>First Aid Kit</a:t>
            </a:r>
          </a:p>
          <a:p>
            <a:pPr lvl="1">
              <a:spcAft>
                <a:spcPts val="800"/>
              </a:spcAft>
            </a:pPr>
            <a:r>
              <a:rPr lang="en-US" dirty="0" smtClean="0"/>
              <a:t>Emergency Radio (hand crank or battery operated)</a:t>
            </a:r>
          </a:p>
          <a:p>
            <a:pPr lvl="1">
              <a:spcAft>
                <a:spcPts val="800"/>
              </a:spcAft>
            </a:pPr>
            <a:r>
              <a:rPr lang="en-US" dirty="0" smtClean="0"/>
              <a:t>Tools/Supplies, including extra batteries</a:t>
            </a:r>
          </a:p>
          <a:p>
            <a:pPr lvl="1">
              <a:spcAft>
                <a:spcPts val="800"/>
              </a:spcAft>
            </a:pPr>
            <a:r>
              <a:rPr lang="en-US" dirty="0"/>
              <a:t>Medical Necessities</a:t>
            </a:r>
          </a:p>
          <a:p>
            <a:pPr marL="457200" lvl="1" indent="0">
              <a:spcAft>
                <a:spcPts val="800"/>
              </a:spcAft>
              <a:buNone/>
            </a:pPr>
            <a:endParaRPr lang="en-US" dirty="0"/>
          </a:p>
          <a:p>
            <a:pPr marL="457200" lvl="1" indent="0">
              <a:spcAft>
                <a:spcPts val="700"/>
              </a:spcAft>
              <a:buNone/>
            </a:pPr>
            <a:endParaRPr lang="en-US" dirty="0" smtClean="0"/>
          </a:p>
          <a:p>
            <a:endParaRPr lang="en-US" dirty="0" smtClean="0"/>
          </a:p>
          <a:p>
            <a:endParaRPr lang="en-US"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876800"/>
            <a:ext cx="175736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69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Food</a:t>
            </a:r>
            <a:endParaRPr lang="en-US" dirty="0"/>
          </a:p>
        </p:txBody>
      </p:sp>
      <p:sp>
        <p:nvSpPr>
          <p:cNvPr id="3" name="Content Placeholder 2"/>
          <p:cNvSpPr>
            <a:spLocks noGrp="1"/>
          </p:cNvSpPr>
          <p:nvPr>
            <p:ph idx="1"/>
          </p:nvPr>
        </p:nvSpPr>
        <p:spPr>
          <a:xfrm>
            <a:off x="1905000" y="1371601"/>
            <a:ext cx="8610600" cy="4800599"/>
          </a:xfrm>
        </p:spPr>
        <p:txBody>
          <a:bodyPr>
            <a:normAutofit/>
          </a:bodyPr>
          <a:lstStyle/>
          <a:p>
            <a:pPr>
              <a:spcAft>
                <a:spcPts val="600"/>
              </a:spcAft>
            </a:pPr>
            <a:r>
              <a:rPr lang="en-US" sz="2700" dirty="0"/>
              <a:t>3-5 days of </a:t>
            </a:r>
            <a:r>
              <a:rPr lang="en-US" sz="2700" u="sng" dirty="0"/>
              <a:t>non-perishable</a:t>
            </a:r>
            <a:r>
              <a:rPr lang="en-US" sz="2700" dirty="0"/>
              <a:t> food per person (and per pet!)</a:t>
            </a:r>
          </a:p>
          <a:p>
            <a:pPr>
              <a:spcAft>
                <a:spcPts val="600"/>
              </a:spcAft>
            </a:pPr>
            <a:r>
              <a:rPr lang="en-US" sz="2700" dirty="0"/>
              <a:t>Ready-to-eat meals may include:</a:t>
            </a:r>
          </a:p>
          <a:p>
            <a:pPr lvl="1">
              <a:spcAft>
                <a:spcPts val="600"/>
              </a:spcAft>
            </a:pPr>
            <a:r>
              <a:rPr lang="en-US" sz="2700" dirty="0"/>
              <a:t>Canned soups and vegetables</a:t>
            </a:r>
          </a:p>
          <a:p>
            <a:pPr lvl="1">
              <a:spcAft>
                <a:spcPts val="600"/>
              </a:spcAft>
            </a:pPr>
            <a:r>
              <a:rPr lang="en-US" sz="2700" dirty="0"/>
              <a:t>Nuts and dried fruit</a:t>
            </a:r>
          </a:p>
          <a:p>
            <a:pPr lvl="1">
              <a:spcAft>
                <a:spcPts val="600"/>
              </a:spcAft>
            </a:pPr>
            <a:r>
              <a:rPr lang="en-US" sz="2700" dirty="0"/>
              <a:t>Meals Ready to Eat (MREs)</a:t>
            </a:r>
          </a:p>
          <a:p>
            <a:pPr>
              <a:spcAft>
                <a:spcPts val="600"/>
              </a:spcAft>
            </a:pPr>
            <a:r>
              <a:rPr lang="en-US" sz="2700" dirty="0"/>
              <a:t>Manual can opener</a:t>
            </a:r>
          </a:p>
          <a:p>
            <a:pPr>
              <a:spcAft>
                <a:spcPts val="600"/>
              </a:spcAft>
            </a:pPr>
            <a:r>
              <a:rPr lang="en-US" sz="2700" dirty="0"/>
              <a:t>D</a:t>
            </a:r>
            <a:r>
              <a:rPr lang="en-US" sz="2700" dirty="0"/>
              <a:t>isposable utensils and plates/bowls</a:t>
            </a:r>
          </a:p>
          <a:p>
            <a:pPr>
              <a:spcAft>
                <a:spcPts val="600"/>
              </a:spcAft>
            </a:pPr>
            <a:r>
              <a:rPr lang="en-US" sz="2700" dirty="0"/>
              <a:t>Check every six months for shelf life expiration; rotate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57912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7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Water</a:t>
            </a:r>
            <a:endParaRPr lang="en-US" dirty="0"/>
          </a:p>
        </p:txBody>
      </p:sp>
      <p:sp>
        <p:nvSpPr>
          <p:cNvPr id="3" name="Content Placeholder 2"/>
          <p:cNvSpPr>
            <a:spLocks noGrp="1"/>
          </p:cNvSpPr>
          <p:nvPr>
            <p:ph idx="1"/>
          </p:nvPr>
        </p:nvSpPr>
        <p:spPr>
          <a:xfrm>
            <a:off x="1981200" y="1295400"/>
            <a:ext cx="8382000" cy="4686300"/>
          </a:xfrm>
        </p:spPr>
        <p:txBody>
          <a:bodyPr>
            <a:normAutofit/>
          </a:bodyPr>
          <a:lstStyle/>
          <a:p>
            <a:pPr>
              <a:spcBef>
                <a:spcPts val="0"/>
              </a:spcBef>
              <a:spcAft>
                <a:spcPts val="600"/>
              </a:spcAft>
            </a:pPr>
            <a:r>
              <a:rPr lang="en-US" sz="3000" dirty="0"/>
              <a:t>At least 1 gallon per </a:t>
            </a:r>
            <a:r>
              <a:rPr lang="en-US" sz="3000" u="sng" dirty="0"/>
              <a:t>person</a:t>
            </a:r>
            <a:r>
              <a:rPr lang="en-US" sz="3000" dirty="0"/>
              <a:t> per day for 3 days (Half may be used for drinking and half for washing and cooking)</a:t>
            </a:r>
          </a:p>
          <a:p>
            <a:pPr>
              <a:spcBef>
                <a:spcPts val="0"/>
              </a:spcBef>
              <a:spcAft>
                <a:spcPts val="600"/>
              </a:spcAft>
            </a:pPr>
            <a:r>
              <a:rPr lang="en-US" sz="3000" dirty="0"/>
              <a:t>At least 1/2 gallon per </a:t>
            </a:r>
            <a:r>
              <a:rPr lang="en-US" sz="3000" u="sng" dirty="0"/>
              <a:t>pet</a:t>
            </a:r>
            <a:r>
              <a:rPr lang="en-US" sz="3000" dirty="0"/>
              <a:t> per day for 3 days</a:t>
            </a:r>
          </a:p>
          <a:p>
            <a:pPr>
              <a:spcBef>
                <a:spcPts val="0"/>
              </a:spcBef>
              <a:spcAft>
                <a:spcPts val="1200"/>
              </a:spcAft>
            </a:pPr>
            <a:r>
              <a:rPr lang="en-US" sz="3000" dirty="0"/>
              <a:t>Drink only clean water and stay hydrated!</a:t>
            </a:r>
          </a:p>
          <a:p>
            <a:pPr marL="0" indent="0">
              <a:spcBef>
                <a:spcPts val="0"/>
              </a:spcBef>
              <a:spcAft>
                <a:spcPts val="400"/>
              </a:spcAft>
              <a:buNone/>
            </a:pPr>
            <a:r>
              <a:rPr lang="en-US" sz="2600" i="1" dirty="0"/>
              <a:t>Example: A family of 4 people and 2 pets would need</a:t>
            </a:r>
          </a:p>
          <a:p>
            <a:pPr marL="0" indent="0">
              <a:spcBef>
                <a:spcPts val="0"/>
              </a:spcBef>
              <a:spcAft>
                <a:spcPts val="400"/>
              </a:spcAft>
              <a:buNone/>
            </a:pPr>
            <a:r>
              <a:rPr lang="en-US" sz="2600" i="1" dirty="0"/>
              <a:t>(4 people x 1 gal x 3 days) + (2 pets x ½ gal x 3 days) </a:t>
            </a:r>
          </a:p>
          <a:p>
            <a:pPr marL="0" indent="0">
              <a:spcBef>
                <a:spcPts val="0"/>
              </a:spcBef>
              <a:spcAft>
                <a:spcPts val="400"/>
              </a:spcAft>
              <a:buNone/>
            </a:pPr>
            <a:r>
              <a:rPr lang="en-US" sz="2600" i="1" dirty="0"/>
              <a:t>= 12 + 3 gal = </a:t>
            </a:r>
            <a:r>
              <a:rPr lang="en-US" sz="2600" i="1" u="sng" dirty="0"/>
              <a:t>15 gallons</a:t>
            </a:r>
            <a:r>
              <a:rPr lang="en-US" sz="2600" i="1" dirty="0"/>
              <a:t> (and more is better)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072" y="5105400"/>
            <a:ext cx="229419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901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Water – Option 1</a:t>
            </a:r>
            <a:endParaRPr lang="en-US" dirty="0"/>
          </a:p>
        </p:txBody>
      </p:sp>
      <p:sp>
        <p:nvSpPr>
          <p:cNvPr id="3" name="Content Placeholder 2"/>
          <p:cNvSpPr>
            <a:spLocks noGrp="1"/>
          </p:cNvSpPr>
          <p:nvPr>
            <p:ph idx="1"/>
          </p:nvPr>
        </p:nvSpPr>
        <p:spPr>
          <a:xfrm>
            <a:off x="1981200" y="1447801"/>
            <a:ext cx="8153400" cy="4419600"/>
          </a:xfrm>
        </p:spPr>
        <p:txBody>
          <a:bodyPr>
            <a:normAutofit/>
          </a:bodyPr>
          <a:lstStyle/>
          <a:p>
            <a:pPr>
              <a:spcAft>
                <a:spcPts val="800"/>
              </a:spcAft>
            </a:pPr>
            <a:r>
              <a:rPr lang="en-US" dirty="0" smtClean="0"/>
              <a:t>Pre-packaged bottled water is the safest, most reliable approach. </a:t>
            </a:r>
          </a:p>
          <a:p>
            <a:pPr lvl="1">
              <a:spcAft>
                <a:spcPts val="800"/>
              </a:spcAft>
            </a:pPr>
            <a:r>
              <a:rPr lang="en-US" dirty="0" smtClean="0"/>
              <a:t>Do not open until you need to use it</a:t>
            </a:r>
          </a:p>
          <a:p>
            <a:pPr lvl="1">
              <a:spcAft>
                <a:spcPts val="800"/>
              </a:spcAft>
            </a:pPr>
            <a:r>
              <a:rPr lang="en-US" dirty="0" smtClean="0"/>
              <a:t>Keep </a:t>
            </a:r>
            <a:r>
              <a:rPr lang="en-US" dirty="0"/>
              <a:t>in original </a:t>
            </a:r>
            <a:r>
              <a:rPr lang="en-US" dirty="0" smtClean="0"/>
              <a:t>container</a:t>
            </a:r>
          </a:p>
          <a:p>
            <a:pPr lvl="1">
              <a:spcAft>
                <a:spcPts val="800"/>
              </a:spcAft>
            </a:pPr>
            <a:r>
              <a:rPr lang="en-US" dirty="0"/>
              <a:t>Rotate and replace before expiration/“use by” date </a:t>
            </a:r>
          </a:p>
          <a:p>
            <a:pPr marL="457200" lvl="1" indent="0">
              <a:spcAft>
                <a:spcPts val="800"/>
              </a:spcAft>
              <a:buNone/>
            </a:pPr>
            <a:endParaRPr lang="en-US" dirty="0"/>
          </a:p>
          <a:p>
            <a:pPr lvl="1"/>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8006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66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Water – Option 2</a:t>
            </a:r>
            <a:endParaRPr lang="en-US" dirty="0"/>
          </a:p>
        </p:txBody>
      </p:sp>
      <p:sp>
        <p:nvSpPr>
          <p:cNvPr id="3" name="Content Placeholder 2"/>
          <p:cNvSpPr>
            <a:spLocks noGrp="1"/>
          </p:cNvSpPr>
          <p:nvPr>
            <p:ph idx="1"/>
          </p:nvPr>
        </p:nvSpPr>
        <p:spPr>
          <a:xfrm>
            <a:off x="1905000" y="1295401"/>
            <a:ext cx="8458200" cy="4724399"/>
          </a:xfrm>
        </p:spPr>
        <p:txBody>
          <a:bodyPr>
            <a:normAutofit/>
          </a:bodyPr>
          <a:lstStyle/>
          <a:p>
            <a:r>
              <a:rPr lang="en-US" dirty="0" smtClean="0"/>
              <a:t>Use </a:t>
            </a:r>
            <a:r>
              <a:rPr lang="en-US" u="sng" dirty="0" smtClean="0"/>
              <a:t>food-grade</a:t>
            </a:r>
            <a:r>
              <a:rPr lang="en-US" dirty="0" smtClean="0"/>
              <a:t> water storage containers</a:t>
            </a:r>
          </a:p>
          <a:p>
            <a:pPr lvl="1"/>
            <a:r>
              <a:rPr lang="en-US" dirty="0" smtClean="0"/>
              <a:t>Clean containers before using to store water</a:t>
            </a:r>
          </a:p>
          <a:p>
            <a:pPr marL="1087438" lvl="2" indent="-284163"/>
            <a:r>
              <a:rPr lang="en-US" sz="2600" dirty="0"/>
              <a:t>Wash and rinse container using dish soap</a:t>
            </a:r>
          </a:p>
          <a:p>
            <a:pPr marL="1087438" lvl="2" indent="-284163"/>
            <a:r>
              <a:rPr lang="en-US" sz="2600" dirty="0"/>
              <a:t>Mix 1 tsp. of household bleach with 1 qt. (1/4 gallon) of water</a:t>
            </a:r>
          </a:p>
          <a:p>
            <a:pPr marL="1087438" lvl="2" indent="-284163"/>
            <a:r>
              <a:rPr lang="en-US" sz="2600" dirty="0"/>
              <a:t>Swish the solution around </a:t>
            </a:r>
          </a:p>
          <a:p>
            <a:pPr marL="1087438" lvl="2" indent="-284163"/>
            <a:r>
              <a:rPr lang="en-US" sz="2600" dirty="0"/>
              <a:t>Rinse well with clean water</a:t>
            </a:r>
          </a:p>
          <a:p>
            <a:r>
              <a:rPr lang="en-US" dirty="0" smtClean="0"/>
              <a:t>Store in a cool, dark place </a:t>
            </a:r>
          </a:p>
          <a:p>
            <a:r>
              <a:rPr lang="en-US" dirty="0" smtClean="0"/>
              <a:t>Re-clean and replace water every 6 months</a:t>
            </a:r>
          </a:p>
          <a:p>
            <a:endParaRPr lang="en-US" dirty="0" smtClean="0"/>
          </a:p>
        </p:txBody>
      </p:sp>
    </p:spTree>
    <p:extLst>
      <p:ext uri="{BB962C8B-B14F-4D97-AF65-F5344CB8AC3E}">
        <p14:creationId xmlns:p14="http://schemas.microsoft.com/office/powerpoint/2010/main" val="703897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Introduction</a:t>
            </a:r>
            <a:endParaRPr lang="en-US" dirty="0"/>
          </a:p>
        </p:txBody>
      </p:sp>
      <p:sp>
        <p:nvSpPr>
          <p:cNvPr id="3" name="Content Placeholder 2"/>
          <p:cNvSpPr>
            <a:spLocks noGrp="1"/>
          </p:cNvSpPr>
          <p:nvPr>
            <p:ph idx="1"/>
          </p:nvPr>
        </p:nvSpPr>
        <p:spPr>
          <a:xfrm>
            <a:off x="1981200" y="1600201"/>
            <a:ext cx="8229600" cy="3657600"/>
          </a:xfrm>
        </p:spPr>
        <p:txBody>
          <a:bodyPr/>
          <a:lstStyle/>
          <a:p>
            <a:pPr>
              <a:spcAft>
                <a:spcPts val="800"/>
              </a:spcAft>
            </a:pPr>
            <a:r>
              <a:rPr lang="en-US" dirty="0" smtClean="0"/>
              <a:t>This course is divided into 4 </a:t>
            </a:r>
            <a:r>
              <a:rPr lang="en-US" b="1" dirty="0" smtClean="0"/>
              <a:t>Modules</a:t>
            </a:r>
            <a:r>
              <a:rPr lang="en-US" dirty="0" smtClean="0"/>
              <a:t>:</a:t>
            </a:r>
          </a:p>
          <a:p>
            <a:pPr marL="457200" lvl="1" indent="0">
              <a:spcAft>
                <a:spcPts val="800"/>
              </a:spcAft>
              <a:buNone/>
            </a:pPr>
            <a:r>
              <a:rPr lang="en-US" dirty="0" smtClean="0"/>
              <a:t>1:  Personal Emergency Preparedness</a:t>
            </a:r>
          </a:p>
          <a:p>
            <a:pPr marL="457200" lvl="1" indent="0">
              <a:spcAft>
                <a:spcPts val="800"/>
              </a:spcAft>
              <a:buNone/>
            </a:pPr>
            <a:r>
              <a:rPr lang="en-US" dirty="0" smtClean="0"/>
              <a:t>2:  NHICS Guidebook</a:t>
            </a:r>
          </a:p>
          <a:p>
            <a:pPr marL="457200" lvl="1" indent="0">
              <a:spcAft>
                <a:spcPts val="800"/>
              </a:spcAft>
              <a:buNone/>
            </a:pPr>
            <a:r>
              <a:rPr lang="en-US" dirty="0" smtClean="0"/>
              <a:t>3:  Response Toolkit</a:t>
            </a:r>
          </a:p>
          <a:p>
            <a:pPr marL="457200" lvl="1" indent="0">
              <a:spcAft>
                <a:spcPts val="800"/>
              </a:spcAft>
              <a:buNone/>
            </a:pPr>
            <a:r>
              <a:rPr lang="en-US" dirty="0" smtClean="0"/>
              <a:t>4:  Planning Toolkit and Implementing NHICS</a:t>
            </a:r>
          </a:p>
          <a:p>
            <a:pPr>
              <a:spcAft>
                <a:spcPts val="800"/>
              </a:spcAft>
            </a:pPr>
            <a:endParaRPr lang="en-US" dirty="0" smtClean="0"/>
          </a:p>
        </p:txBody>
      </p:sp>
    </p:spTree>
    <p:extLst>
      <p:ext uri="{BB962C8B-B14F-4D97-AF65-F5344CB8AC3E}">
        <p14:creationId xmlns:p14="http://schemas.microsoft.com/office/powerpoint/2010/main" val="265525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Aid Kit</a:t>
            </a:r>
            <a:endParaRPr lang="en-US" dirty="0"/>
          </a:p>
        </p:txBody>
      </p:sp>
      <p:sp>
        <p:nvSpPr>
          <p:cNvPr id="3" name="Content Placeholder 2"/>
          <p:cNvSpPr>
            <a:spLocks noGrp="1"/>
          </p:cNvSpPr>
          <p:nvPr>
            <p:ph idx="1"/>
          </p:nvPr>
        </p:nvSpPr>
        <p:spPr>
          <a:xfrm>
            <a:off x="1981200" y="1295401"/>
            <a:ext cx="8229600" cy="4800599"/>
          </a:xfrm>
        </p:spPr>
        <p:txBody>
          <a:bodyPr>
            <a:normAutofit/>
          </a:bodyPr>
          <a:lstStyle/>
          <a:p>
            <a:r>
              <a:rPr lang="en-US" dirty="0" smtClean="0"/>
              <a:t>Adhesive bandages</a:t>
            </a:r>
          </a:p>
          <a:p>
            <a:r>
              <a:rPr lang="en-US" dirty="0" smtClean="0"/>
              <a:t>Safety pins</a:t>
            </a:r>
          </a:p>
          <a:p>
            <a:r>
              <a:rPr lang="en-US" dirty="0" smtClean="0"/>
              <a:t>Latex gloves</a:t>
            </a:r>
          </a:p>
          <a:p>
            <a:r>
              <a:rPr lang="en-US" dirty="0" smtClean="0"/>
              <a:t>Medications</a:t>
            </a:r>
          </a:p>
          <a:p>
            <a:r>
              <a:rPr lang="en-US" dirty="0" smtClean="0"/>
              <a:t>Scissors</a:t>
            </a:r>
          </a:p>
          <a:p>
            <a:r>
              <a:rPr lang="en-US" dirty="0" smtClean="0"/>
              <a:t>Thermometer</a:t>
            </a:r>
          </a:p>
          <a:p>
            <a:r>
              <a:rPr lang="en-US" dirty="0" smtClean="0"/>
              <a:t>Tape and gauze</a:t>
            </a:r>
          </a:p>
          <a:p>
            <a:r>
              <a:rPr lang="en-US" dirty="0" smtClean="0"/>
              <a:t>Antiseptic and ointments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1"/>
            <a:ext cx="2266950" cy="2234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63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25" y="228600"/>
            <a:ext cx="6705600" cy="1143000"/>
          </a:xfrm>
        </p:spPr>
        <p:txBody>
          <a:bodyPr/>
          <a:lstStyle/>
          <a:p>
            <a:r>
              <a:rPr lang="en-US" dirty="0" smtClean="0"/>
              <a:t>Tools and Supplies</a:t>
            </a:r>
            <a:endParaRPr lang="en-US" dirty="0"/>
          </a:p>
        </p:txBody>
      </p:sp>
      <p:sp>
        <p:nvSpPr>
          <p:cNvPr id="3" name="Content Placeholder 2"/>
          <p:cNvSpPr>
            <a:spLocks noGrp="1"/>
          </p:cNvSpPr>
          <p:nvPr>
            <p:ph idx="1"/>
          </p:nvPr>
        </p:nvSpPr>
        <p:spPr>
          <a:xfrm>
            <a:off x="2133600" y="1295401"/>
            <a:ext cx="8077200" cy="4678363"/>
          </a:xfrm>
        </p:spPr>
        <p:txBody>
          <a:bodyPr>
            <a:normAutofit/>
          </a:bodyPr>
          <a:lstStyle/>
          <a:p>
            <a:r>
              <a:rPr lang="en-US" dirty="0" smtClean="0"/>
              <a:t>Battery-powered or hand crank radio</a:t>
            </a:r>
          </a:p>
          <a:p>
            <a:r>
              <a:rPr lang="en-US" dirty="0" smtClean="0"/>
              <a:t>NOAA Weather Radio </a:t>
            </a:r>
          </a:p>
          <a:p>
            <a:r>
              <a:rPr lang="en-US" dirty="0" smtClean="0"/>
              <a:t>Whistle to signal for help</a:t>
            </a:r>
          </a:p>
          <a:p>
            <a:r>
              <a:rPr lang="en-US" dirty="0" smtClean="0"/>
              <a:t>Dust mask</a:t>
            </a:r>
          </a:p>
          <a:p>
            <a:r>
              <a:rPr lang="en-US" dirty="0" smtClean="0"/>
              <a:t>Duct tape </a:t>
            </a:r>
          </a:p>
          <a:p>
            <a:r>
              <a:rPr lang="en-US" dirty="0" smtClean="0"/>
              <a:t>Wrench or pliers to turn of utilities</a:t>
            </a:r>
            <a:endParaRPr lang="en-US" dirty="0"/>
          </a:p>
          <a:p>
            <a:r>
              <a:rPr lang="en-US" dirty="0" smtClean="0"/>
              <a:t>Utility knife</a:t>
            </a:r>
          </a:p>
          <a:p>
            <a:r>
              <a:rPr lang="en-US" dirty="0" smtClean="0"/>
              <a:t>Extra batteries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5486400"/>
            <a:ext cx="755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0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Tools and Supplies…</a:t>
            </a:r>
            <a:endParaRPr lang="en-US" dirty="0"/>
          </a:p>
        </p:txBody>
      </p:sp>
      <p:sp>
        <p:nvSpPr>
          <p:cNvPr id="3" name="Content Placeholder 2"/>
          <p:cNvSpPr>
            <a:spLocks noGrp="1"/>
          </p:cNvSpPr>
          <p:nvPr>
            <p:ph idx="1"/>
          </p:nvPr>
        </p:nvSpPr>
        <p:spPr>
          <a:xfrm>
            <a:off x="2133600" y="1371601"/>
            <a:ext cx="8077200" cy="4602163"/>
          </a:xfrm>
        </p:spPr>
        <p:txBody>
          <a:bodyPr>
            <a:normAutofit lnSpcReduction="10000"/>
          </a:bodyPr>
          <a:lstStyle/>
          <a:p>
            <a:r>
              <a:rPr lang="en-US" dirty="0" smtClean="0"/>
              <a:t>Cash</a:t>
            </a:r>
          </a:p>
          <a:p>
            <a:r>
              <a:rPr lang="en-US" dirty="0" smtClean="0"/>
              <a:t>Personal hygiene items</a:t>
            </a:r>
          </a:p>
          <a:p>
            <a:r>
              <a:rPr lang="en-US" dirty="0" smtClean="0"/>
              <a:t>Paper products (cups or bowls)</a:t>
            </a:r>
          </a:p>
          <a:p>
            <a:r>
              <a:rPr lang="en-US" dirty="0" smtClean="0"/>
              <a:t>Rain gear</a:t>
            </a:r>
          </a:p>
          <a:p>
            <a:r>
              <a:rPr lang="en-US" dirty="0" smtClean="0"/>
              <a:t>Extra blankets</a:t>
            </a:r>
          </a:p>
          <a:p>
            <a:r>
              <a:rPr lang="en-US" dirty="0" smtClean="0"/>
              <a:t>Flash light, headlamp and light sticks</a:t>
            </a:r>
          </a:p>
          <a:p>
            <a:r>
              <a:rPr lang="en-US" dirty="0" smtClean="0"/>
              <a:t>Shoes</a:t>
            </a:r>
          </a:p>
          <a:p>
            <a:r>
              <a:rPr lang="en-US" dirty="0" smtClean="0"/>
              <a:t>Hats/head protection</a:t>
            </a:r>
          </a:p>
          <a:p>
            <a:endParaRPr lang="en-US" dirty="0"/>
          </a:p>
        </p:txBody>
      </p:sp>
    </p:spTree>
    <p:extLst>
      <p:ext uri="{BB962C8B-B14F-4D97-AF65-F5344CB8AC3E}">
        <p14:creationId xmlns:p14="http://schemas.microsoft.com/office/powerpoint/2010/main" val="131667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Emergency Supplies for Infants</a:t>
            </a:r>
            <a:endParaRPr lang="en-US" dirty="0"/>
          </a:p>
        </p:txBody>
      </p:sp>
      <p:sp>
        <p:nvSpPr>
          <p:cNvPr id="3" name="Content Placeholder 2"/>
          <p:cNvSpPr>
            <a:spLocks noGrp="1"/>
          </p:cNvSpPr>
          <p:nvPr>
            <p:ph idx="1"/>
          </p:nvPr>
        </p:nvSpPr>
        <p:spPr>
          <a:xfrm>
            <a:off x="1981200" y="1447801"/>
            <a:ext cx="8229600" cy="4724399"/>
          </a:xfrm>
        </p:spPr>
        <p:txBody>
          <a:bodyPr>
            <a:normAutofit/>
          </a:bodyPr>
          <a:lstStyle/>
          <a:p>
            <a:pPr>
              <a:spcAft>
                <a:spcPts val="300"/>
              </a:spcAft>
            </a:pPr>
            <a:r>
              <a:rPr lang="en-US" dirty="0" smtClean="0"/>
              <a:t>Formula, diapers, and wipes</a:t>
            </a:r>
          </a:p>
          <a:p>
            <a:pPr>
              <a:spcAft>
                <a:spcPts val="300"/>
              </a:spcAft>
            </a:pPr>
            <a:r>
              <a:rPr lang="en-US" dirty="0" smtClean="0"/>
              <a:t>Child carrier</a:t>
            </a:r>
          </a:p>
          <a:p>
            <a:pPr>
              <a:spcAft>
                <a:spcPts val="300"/>
              </a:spcAft>
            </a:pPr>
            <a:r>
              <a:rPr lang="en-US" dirty="0"/>
              <a:t>C</a:t>
            </a:r>
            <a:r>
              <a:rPr lang="en-US" dirty="0" smtClean="0"/>
              <a:t>hange </a:t>
            </a:r>
            <a:r>
              <a:rPr lang="en-US" dirty="0"/>
              <a:t>of clothes </a:t>
            </a:r>
            <a:endParaRPr lang="en-US" dirty="0" smtClean="0"/>
          </a:p>
          <a:p>
            <a:pPr>
              <a:spcAft>
                <a:spcPts val="300"/>
              </a:spcAft>
            </a:pPr>
            <a:r>
              <a:rPr lang="en-US" dirty="0" smtClean="0"/>
              <a:t>Blankets and/or portable sleeper</a:t>
            </a:r>
          </a:p>
          <a:p>
            <a:pPr>
              <a:spcAft>
                <a:spcPts val="300"/>
              </a:spcAft>
            </a:pPr>
            <a:r>
              <a:rPr lang="en-US" dirty="0" smtClean="0"/>
              <a:t>Comfort item/toy (pacifier, etc.)</a:t>
            </a:r>
            <a:endParaRPr lang="en-US" dirty="0"/>
          </a:p>
          <a:p>
            <a:pPr>
              <a:spcAft>
                <a:spcPts val="300"/>
              </a:spcAft>
            </a:pPr>
            <a:r>
              <a:rPr lang="en-US" dirty="0" smtClean="0"/>
              <a:t>Medications </a:t>
            </a:r>
          </a:p>
          <a:p>
            <a:pPr>
              <a:spcAft>
                <a:spcPts val="300"/>
              </a:spcAft>
            </a:pPr>
            <a:r>
              <a:rPr lang="en-US" dirty="0" smtClean="0"/>
              <a:t>Nonperishable </a:t>
            </a:r>
            <a:r>
              <a:rPr lang="en-US" dirty="0"/>
              <a:t>foods </a:t>
            </a:r>
          </a:p>
          <a:p>
            <a:endParaRPr lang="en-US" dirty="0" smtClean="0"/>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550" y="4953000"/>
            <a:ext cx="1066800" cy="1208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718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Emergency Supplies for Children</a:t>
            </a:r>
            <a:endParaRPr lang="en-US" dirty="0"/>
          </a:p>
        </p:txBody>
      </p:sp>
      <p:sp>
        <p:nvSpPr>
          <p:cNvPr id="3" name="Content Placeholder 2"/>
          <p:cNvSpPr>
            <a:spLocks noGrp="1"/>
          </p:cNvSpPr>
          <p:nvPr>
            <p:ph idx="1"/>
          </p:nvPr>
        </p:nvSpPr>
        <p:spPr>
          <a:xfrm>
            <a:off x="1981200" y="1447800"/>
            <a:ext cx="8229600" cy="4648201"/>
          </a:xfrm>
        </p:spPr>
        <p:txBody>
          <a:bodyPr>
            <a:normAutofit/>
          </a:bodyPr>
          <a:lstStyle/>
          <a:p>
            <a:pPr>
              <a:spcAft>
                <a:spcPts val="300"/>
              </a:spcAft>
            </a:pPr>
            <a:r>
              <a:rPr lang="en-US" dirty="0" smtClean="0"/>
              <a:t>Extra change of clothes and hygiene items</a:t>
            </a:r>
          </a:p>
          <a:p>
            <a:pPr>
              <a:spcAft>
                <a:spcPts val="300"/>
              </a:spcAft>
            </a:pPr>
            <a:r>
              <a:rPr lang="en-US" dirty="0" smtClean="0"/>
              <a:t>Familiar non-perishable foods</a:t>
            </a:r>
          </a:p>
          <a:p>
            <a:pPr>
              <a:spcAft>
                <a:spcPts val="300"/>
              </a:spcAft>
            </a:pPr>
            <a:r>
              <a:rPr lang="en-US" dirty="0" smtClean="0"/>
              <a:t>Games, books or puzzles</a:t>
            </a:r>
          </a:p>
          <a:p>
            <a:pPr>
              <a:spcAft>
                <a:spcPts val="300"/>
              </a:spcAft>
            </a:pPr>
            <a:r>
              <a:rPr lang="en-US" dirty="0" smtClean="0"/>
              <a:t>Comfort </a:t>
            </a:r>
            <a:r>
              <a:rPr lang="en-US" dirty="0"/>
              <a:t>items from </a:t>
            </a:r>
            <a:r>
              <a:rPr lang="en-US" dirty="0" smtClean="0"/>
              <a:t>home</a:t>
            </a:r>
          </a:p>
          <a:p>
            <a:pPr>
              <a:spcAft>
                <a:spcPts val="300"/>
              </a:spcAft>
            </a:pPr>
            <a:r>
              <a:rPr lang="en-US" dirty="0" smtClean="0"/>
              <a:t>Batteries and chargers for electronics – music players and games</a:t>
            </a:r>
          </a:p>
          <a:p>
            <a:pPr>
              <a:spcAft>
                <a:spcPts val="300"/>
              </a:spcAft>
            </a:pPr>
            <a:r>
              <a:rPr lang="en-US" dirty="0" smtClean="0"/>
              <a:t>Medications</a:t>
            </a:r>
          </a:p>
        </p:txBody>
      </p:sp>
    </p:spTree>
    <p:extLst>
      <p:ext uri="{BB962C8B-B14F-4D97-AF65-F5344CB8AC3E}">
        <p14:creationId xmlns:p14="http://schemas.microsoft.com/office/powerpoint/2010/main" val="2916839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Emergency Supplies for Pets</a:t>
            </a:r>
            <a:endParaRPr lang="en-US" dirty="0"/>
          </a:p>
        </p:txBody>
      </p:sp>
      <p:sp>
        <p:nvSpPr>
          <p:cNvPr id="3" name="Content Placeholder 2"/>
          <p:cNvSpPr>
            <a:spLocks noGrp="1"/>
          </p:cNvSpPr>
          <p:nvPr>
            <p:ph idx="1"/>
          </p:nvPr>
        </p:nvSpPr>
        <p:spPr>
          <a:xfrm>
            <a:off x="1981200" y="1371601"/>
            <a:ext cx="8229600" cy="4724399"/>
          </a:xfrm>
        </p:spPr>
        <p:txBody>
          <a:bodyPr>
            <a:normAutofit/>
          </a:bodyPr>
          <a:lstStyle/>
          <a:p>
            <a:r>
              <a:rPr lang="en-US" dirty="0" smtClean="0"/>
              <a:t>Crate or carrier for </a:t>
            </a:r>
            <a:r>
              <a:rPr lang="en-US" dirty="0"/>
              <a:t>each pet </a:t>
            </a:r>
            <a:r>
              <a:rPr lang="en-US" dirty="0" smtClean="0"/>
              <a:t>with:</a:t>
            </a:r>
          </a:p>
          <a:p>
            <a:pPr lvl="1"/>
            <a:r>
              <a:rPr lang="en-US" dirty="0" smtClean="0"/>
              <a:t> </a:t>
            </a:r>
            <a:r>
              <a:rPr lang="en-US" dirty="0"/>
              <a:t>ID, </a:t>
            </a:r>
            <a:r>
              <a:rPr lang="en-US" dirty="0" smtClean="0"/>
              <a:t>photo and </a:t>
            </a:r>
            <a:r>
              <a:rPr lang="en-US" dirty="0"/>
              <a:t>vaccination </a:t>
            </a:r>
            <a:r>
              <a:rPr lang="en-US" dirty="0" smtClean="0"/>
              <a:t>records </a:t>
            </a:r>
            <a:endParaRPr lang="en-US" dirty="0"/>
          </a:p>
          <a:p>
            <a:r>
              <a:rPr lang="en-US" dirty="0" smtClean="0"/>
              <a:t>Dry </a:t>
            </a:r>
            <a:r>
              <a:rPr lang="en-US" dirty="0"/>
              <a:t>pet food </a:t>
            </a:r>
            <a:r>
              <a:rPr lang="en-US" dirty="0" smtClean="0"/>
              <a:t>and extra water</a:t>
            </a:r>
            <a:endParaRPr lang="en-US" dirty="0"/>
          </a:p>
          <a:p>
            <a:r>
              <a:rPr lang="en-US" dirty="0" smtClean="0"/>
              <a:t>Medications and special needs </a:t>
            </a:r>
          </a:p>
          <a:p>
            <a:r>
              <a:rPr lang="en-US" dirty="0" smtClean="0"/>
              <a:t>Leash </a:t>
            </a:r>
            <a:r>
              <a:rPr lang="en-US" dirty="0"/>
              <a:t>and/or muzzle </a:t>
            </a:r>
          </a:p>
          <a:p>
            <a:r>
              <a:rPr lang="en-US" dirty="0" smtClean="0"/>
              <a:t>Consider micro-chipping for identification</a:t>
            </a:r>
          </a:p>
          <a:p>
            <a:r>
              <a:rPr lang="en-US" dirty="0" smtClean="0"/>
              <a:t>Bowls</a:t>
            </a:r>
          </a:p>
          <a:p>
            <a:r>
              <a:rPr lang="en-US" dirty="0" smtClean="0"/>
              <a:t>Blankets</a:t>
            </a:r>
          </a:p>
          <a:p>
            <a:endParaRPr lang="en-US" dirty="0"/>
          </a:p>
          <a:p>
            <a:endParaRPr lang="en-US" dirty="0" smtClean="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80" r="4905"/>
          <a:stretch/>
        </p:blipFill>
        <p:spPr bwMode="auto">
          <a:xfrm>
            <a:off x="6324601" y="4848225"/>
            <a:ext cx="3851931" cy="15849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733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normAutofit/>
          </a:bodyPr>
          <a:lstStyle/>
          <a:p>
            <a:r>
              <a:rPr lang="en-US" dirty="0" smtClean="0"/>
              <a:t>Important Documents</a:t>
            </a:r>
            <a:endParaRPr lang="en-US" dirty="0"/>
          </a:p>
        </p:txBody>
      </p:sp>
      <p:sp>
        <p:nvSpPr>
          <p:cNvPr id="3" name="Content Placeholder 2"/>
          <p:cNvSpPr>
            <a:spLocks noGrp="1"/>
          </p:cNvSpPr>
          <p:nvPr>
            <p:ph idx="1"/>
          </p:nvPr>
        </p:nvSpPr>
        <p:spPr>
          <a:xfrm>
            <a:off x="1981200" y="1371601"/>
            <a:ext cx="8229600" cy="4724399"/>
          </a:xfrm>
        </p:spPr>
        <p:txBody>
          <a:bodyPr>
            <a:normAutofit/>
          </a:bodyPr>
          <a:lstStyle/>
          <a:p>
            <a:pPr>
              <a:spcAft>
                <a:spcPts val="400"/>
              </a:spcAft>
            </a:pPr>
            <a:r>
              <a:rPr lang="en-US" dirty="0" smtClean="0"/>
              <a:t>IDs, Passports, Birth Certificates</a:t>
            </a:r>
            <a:endParaRPr lang="en-US" dirty="0"/>
          </a:p>
          <a:p>
            <a:pPr>
              <a:spcAft>
                <a:spcPts val="400"/>
              </a:spcAft>
            </a:pPr>
            <a:r>
              <a:rPr lang="en-US" dirty="0"/>
              <a:t>Immunization records </a:t>
            </a:r>
          </a:p>
          <a:p>
            <a:pPr>
              <a:spcAft>
                <a:spcPts val="400"/>
              </a:spcAft>
            </a:pPr>
            <a:r>
              <a:rPr lang="en-US" dirty="0"/>
              <a:t>Banking and credit card accounts </a:t>
            </a:r>
          </a:p>
          <a:p>
            <a:pPr>
              <a:spcAft>
                <a:spcPts val="400"/>
              </a:spcAft>
            </a:pPr>
            <a:r>
              <a:rPr lang="en-US" dirty="0"/>
              <a:t>Social Security cards </a:t>
            </a:r>
          </a:p>
          <a:p>
            <a:pPr>
              <a:spcAft>
                <a:spcPts val="400"/>
              </a:spcAft>
            </a:pPr>
            <a:r>
              <a:rPr lang="en-US" dirty="0" smtClean="0"/>
              <a:t>Insurance </a:t>
            </a:r>
            <a:r>
              <a:rPr lang="en-US" dirty="0"/>
              <a:t>policies </a:t>
            </a:r>
          </a:p>
          <a:p>
            <a:pPr>
              <a:spcAft>
                <a:spcPts val="400"/>
              </a:spcAft>
            </a:pPr>
            <a:r>
              <a:rPr lang="en-US" dirty="0" smtClean="0"/>
              <a:t>Wills </a:t>
            </a:r>
            <a:r>
              <a:rPr lang="en-US" dirty="0"/>
              <a:t>and trusts </a:t>
            </a:r>
          </a:p>
          <a:p>
            <a:pPr>
              <a:spcAft>
                <a:spcPts val="400"/>
              </a:spcAft>
            </a:pPr>
            <a:r>
              <a:rPr lang="en-US" dirty="0" smtClean="0"/>
              <a:t>Contracts </a:t>
            </a:r>
            <a:r>
              <a:rPr lang="en-US" dirty="0"/>
              <a:t>and deeds </a:t>
            </a:r>
          </a:p>
          <a:p>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4876800"/>
            <a:ext cx="1257300" cy="167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775" y="3505201"/>
            <a:ext cx="1809750" cy="120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96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r>
              <a:rPr lang="en-US" dirty="0" smtClean="0"/>
              <a:t>Child Care</a:t>
            </a:r>
            <a:endParaRPr lang="en-US" dirty="0"/>
          </a:p>
        </p:txBody>
      </p:sp>
      <p:sp>
        <p:nvSpPr>
          <p:cNvPr id="3" name="Content Placeholder 2"/>
          <p:cNvSpPr>
            <a:spLocks noGrp="1"/>
          </p:cNvSpPr>
          <p:nvPr>
            <p:ph idx="1"/>
          </p:nvPr>
        </p:nvSpPr>
        <p:spPr>
          <a:xfrm>
            <a:off x="2133600" y="1447801"/>
            <a:ext cx="8077200" cy="4525963"/>
          </a:xfrm>
        </p:spPr>
        <p:txBody>
          <a:bodyPr>
            <a:normAutofit/>
          </a:bodyPr>
          <a:lstStyle/>
          <a:p>
            <a:r>
              <a:rPr lang="en-US" dirty="0" smtClean="0"/>
              <a:t>Make </a:t>
            </a:r>
            <a:r>
              <a:rPr lang="en-US" dirty="0"/>
              <a:t>arrangements </a:t>
            </a:r>
            <a:r>
              <a:rPr lang="en-US" dirty="0" smtClean="0"/>
              <a:t>to pick </a:t>
            </a:r>
            <a:r>
              <a:rPr lang="en-US" dirty="0"/>
              <a:t>up and care for your child </a:t>
            </a:r>
            <a:r>
              <a:rPr lang="en-US" dirty="0" smtClean="0"/>
              <a:t>during </a:t>
            </a:r>
            <a:r>
              <a:rPr lang="en-US" dirty="0"/>
              <a:t>an </a:t>
            </a:r>
            <a:r>
              <a:rPr lang="en-US" dirty="0" smtClean="0"/>
              <a:t>emergency by ensuring:</a:t>
            </a:r>
          </a:p>
          <a:p>
            <a:pPr lvl="1"/>
            <a:r>
              <a:rPr lang="en-US" dirty="0" smtClean="0"/>
              <a:t>The </a:t>
            </a:r>
            <a:r>
              <a:rPr lang="en-US" dirty="0"/>
              <a:t>day care </a:t>
            </a:r>
            <a:r>
              <a:rPr lang="en-US" dirty="0" smtClean="0"/>
              <a:t>provider or </a:t>
            </a:r>
            <a:r>
              <a:rPr lang="en-US" dirty="0"/>
              <a:t>school </a:t>
            </a:r>
            <a:r>
              <a:rPr lang="en-US" dirty="0" smtClean="0"/>
              <a:t>has your emergency contact </a:t>
            </a:r>
            <a:r>
              <a:rPr lang="en-US" dirty="0"/>
              <a:t>information </a:t>
            </a:r>
            <a:r>
              <a:rPr lang="en-US" dirty="0" smtClean="0"/>
              <a:t>and know it’s okay to release your child to your emergency/back-up designee(s)</a:t>
            </a:r>
          </a:p>
          <a:p>
            <a:pPr lvl="1"/>
            <a:r>
              <a:rPr lang="en-US" dirty="0"/>
              <a:t>T</a:t>
            </a:r>
            <a:r>
              <a:rPr lang="en-US" dirty="0" smtClean="0"/>
              <a:t>he designee knows where and when to go</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105325"/>
            <a:ext cx="2362200" cy="157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947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Considerations for Self-Care</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During an emergency:</a:t>
            </a:r>
          </a:p>
          <a:p>
            <a:pPr lvl="1">
              <a:spcAft>
                <a:spcPts val="600"/>
              </a:spcAft>
            </a:pPr>
            <a:r>
              <a:rPr lang="en-US" dirty="0" smtClean="0"/>
              <a:t>Hydrate and eat regularly</a:t>
            </a:r>
          </a:p>
          <a:p>
            <a:pPr lvl="1">
              <a:spcAft>
                <a:spcPts val="600"/>
              </a:spcAft>
            </a:pPr>
            <a:r>
              <a:rPr lang="en-US" dirty="0" smtClean="0"/>
              <a:t>Pace yourself; take breaks when necessary</a:t>
            </a:r>
          </a:p>
          <a:p>
            <a:pPr lvl="1">
              <a:spcAft>
                <a:spcPts val="600"/>
              </a:spcAft>
            </a:pPr>
            <a:r>
              <a:rPr lang="en-US" dirty="0" smtClean="0"/>
              <a:t>Safeguard yourself by wearing Personal Protective Equipment (PPE) if necessary</a:t>
            </a:r>
          </a:p>
          <a:p>
            <a:pPr lvl="1">
              <a:spcAft>
                <a:spcPts val="600"/>
              </a:spcAft>
            </a:pPr>
            <a:r>
              <a:rPr lang="en-US" dirty="0" smtClean="0"/>
              <a:t>Limit time spent working in high-intensity settings</a:t>
            </a:r>
          </a:p>
          <a:p>
            <a:pPr lvl="1">
              <a:spcAft>
                <a:spcPts val="600"/>
              </a:spcAft>
            </a:pPr>
            <a:r>
              <a:rPr lang="en-US" dirty="0"/>
              <a:t>Check in with your supervisor regularly</a:t>
            </a:r>
          </a:p>
          <a:p>
            <a:pPr marL="0" indent="0">
              <a:buNone/>
            </a:pPr>
            <a:endParaRPr lang="en-US" dirty="0"/>
          </a:p>
        </p:txBody>
      </p:sp>
    </p:spTree>
    <p:extLst>
      <p:ext uri="{BB962C8B-B14F-4D97-AF65-F5344CB8AC3E}">
        <p14:creationId xmlns:p14="http://schemas.microsoft.com/office/powerpoint/2010/main" val="2790129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7010400" cy="1143000"/>
          </a:xfrm>
        </p:spPr>
        <p:txBody>
          <a:bodyPr/>
          <a:lstStyle/>
          <a:p>
            <a:r>
              <a:rPr lang="en-US" dirty="0" smtClean="0"/>
              <a:t>Knowledge Check - Question 1</a:t>
            </a:r>
            <a:endParaRPr lang="en-US" dirty="0"/>
          </a:p>
        </p:txBody>
      </p:sp>
      <p:sp>
        <p:nvSpPr>
          <p:cNvPr id="3" name="Content Placeholder 2"/>
          <p:cNvSpPr>
            <a:spLocks noGrp="1"/>
          </p:cNvSpPr>
          <p:nvPr>
            <p:ph idx="1"/>
          </p:nvPr>
        </p:nvSpPr>
        <p:spPr/>
        <p:txBody>
          <a:bodyPr/>
          <a:lstStyle/>
          <a:p>
            <a:pPr marL="0" indent="0">
              <a:buNone/>
            </a:pPr>
            <a:r>
              <a:rPr lang="en-US" dirty="0" smtClean="0"/>
              <a:t>Which of these items would be useful to have in your emergency kit?</a:t>
            </a:r>
          </a:p>
          <a:p>
            <a:pPr marL="914400" lvl="1" indent="-514350">
              <a:buFont typeface="+mj-lt"/>
              <a:buAutoNum type="alphaUcPeriod"/>
            </a:pPr>
            <a:r>
              <a:rPr lang="en-US" dirty="0" smtClean="0"/>
              <a:t>First Aid Kit</a:t>
            </a:r>
          </a:p>
          <a:p>
            <a:pPr marL="914400" lvl="1" indent="-514350">
              <a:buFont typeface="+mj-lt"/>
              <a:buAutoNum type="alphaUcPeriod"/>
            </a:pPr>
            <a:r>
              <a:rPr lang="en-US" dirty="0" smtClean="0"/>
              <a:t>Rain poncho</a:t>
            </a:r>
          </a:p>
          <a:p>
            <a:pPr marL="914400" lvl="1" indent="-514350">
              <a:buFont typeface="+mj-lt"/>
              <a:buAutoNum type="alphaUcPeriod"/>
            </a:pPr>
            <a:r>
              <a:rPr lang="en-US" dirty="0" smtClean="0"/>
              <a:t>Hand-crank or battery-operated radio</a:t>
            </a:r>
          </a:p>
          <a:p>
            <a:pPr marL="914400" lvl="1" indent="-514350">
              <a:buFont typeface="+mj-lt"/>
              <a:buAutoNum type="alphaUcPeriod"/>
            </a:pPr>
            <a:r>
              <a:rPr lang="en-US" dirty="0" smtClean="0"/>
              <a:t>Backup batteries</a:t>
            </a:r>
          </a:p>
          <a:p>
            <a:pPr marL="914400" lvl="1" indent="-514350">
              <a:buFont typeface="+mj-lt"/>
              <a:buAutoNum type="alphaUcPeriod"/>
            </a:pPr>
            <a:r>
              <a:rPr lang="en-US" dirty="0" smtClean="0"/>
              <a:t>All of the above</a:t>
            </a:r>
          </a:p>
          <a:p>
            <a:pPr marL="514350" indent="-514350">
              <a:buFont typeface="+mj-lt"/>
              <a:buAutoNum type="alphaUcPeriod"/>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1" y="5029200"/>
            <a:ext cx="2886075" cy="144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71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a:t>
            </a:r>
            <a:endParaRPr lang="en-US" dirty="0"/>
          </a:p>
        </p:txBody>
      </p:sp>
      <p:sp>
        <p:nvSpPr>
          <p:cNvPr id="3" name="Content Placeholder 2"/>
          <p:cNvSpPr>
            <a:spLocks noGrp="1"/>
          </p:cNvSpPr>
          <p:nvPr>
            <p:ph idx="1"/>
          </p:nvPr>
        </p:nvSpPr>
        <p:spPr>
          <a:xfrm>
            <a:off x="1981200" y="1600201"/>
            <a:ext cx="8229600" cy="3657600"/>
          </a:xfrm>
        </p:spPr>
        <p:txBody>
          <a:bodyPr/>
          <a:lstStyle/>
          <a:p>
            <a:pPr>
              <a:spcAft>
                <a:spcPts val="800"/>
              </a:spcAft>
            </a:pPr>
            <a:r>
              <a:rPr lang="en-US" dirty="0" smtClean="0"/>
              <a:t>Each Module includes:</a:t>
            </a:r>
          </a:p>
          <a:p>
            <a:pPr lvl="1">
              <a:spcAft>
                <a:spcPts val="800"/>
              </a:spcAft>
            </a:pPr>
            <a:r>
              <a:rPr lang="en-US" b="1" u="sng" dirty="0" smtClean="0"/>
              <a:t>Objectives</a:t>
            </a:r>
          </a:p>
          <a:p>
            <a:pPr lvl="1">
              <a:spcAft>
                <a:spcPts val="800"/>
              </a:spcAft>
            </a:pPr>
            <a:r>
              <a:rPr lang="en-US" b="1" u="sng" dirty="0" smtClean="0"/>
              <a:t>Knowledge Checks</a:t>
            </a:r>
            <a:r>
              <a:rPr lang="en-US" b="1" dirty="0" smtClean="0"/>
              <a:t> </a:t>
            </a:r>
            <a:r>
              <a:rPr lang="en-US" dirty="0" smtClean="0"/>
              <a:t>for self evaluation</a:t>
            </a:r>
          </a:p>
          <a:p>
            <a:pPr lvl="1">
              <a:spcAft>
                <a:spcPts val="800"/>
              </a:spcAft>
            </a:pPr>
            <a:r>
              <a:rPr lang="en-US" b="1" u="sng" dirty="0" smtClean="0"/>
              <a:t>Summary</a:t>
            </a:r>
            <a:r>
              <a:rPr lang="en-US" dirty="0" smtClean="0"/>
              <a:t> with links to additional information</a:t>
            </a:r>
          </a:p>
          <a:p>
            <a:endParaRPr lang="en-US" dirty="0" smtClean="0"/>
          </a:p>
        </p:txBody>
      </p:sp>
    </p:spTree>
    <p:extLst>
      <p:ext uri="{BB962C8B-B14F-4D97-AF65-F5344CB8AC3E}">
        <p14:creationId xmlns:p14="http://schemas.microsoft.com/office/powerpoint/2010/main" val="3947231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7010400" cy="1143000"/>
          </a:xfrm>
        </p:spPr>
        <p:txBody>
          <a:bodyPr/>
          <a:lstStyle/>
          <a:p>
            <a:r>
              <a:rPr lang="en-US" dirty="0" smtClean="0"/>
              <a:t>Knowledge Check - Question </a:t>
            </a:r>
            <a:r>
              <a:rPr lang="en-US" dirty="0"/>
              <a:t>2</a:t>
            </a:r>
          </a:p>
        </p:txBody>
      </p:sp>
      <p:sp>
        <p:nvSpPr>
          <p:cNvPr id="3" name="Content Placeholder 2"/>
          <p:cNvSpPr>
            <a:spLocks noGrp="1"/>
          </p:cNvSpPr>
          <p:nvPr>
            <p:ph idx="1"/>
          </p:nvPr>
        </p:nvSpPr>
        <p:spPr/>
        <p:txBody>
          <a:bodyPr/>
          <a:lstStyle/>
          <a:p>
            <a:pPr marL="0" indent="0">
              <a:spcAft>
                <a:spcPts val="600"/>
              </a:spcAft>
              <a:buNone/>
            </a:pPr>
            <a:r>
              <a:rPr lang="en-US" dirty="0" smtClean="0"/>
              <a:t>Which of the following should your family emergency communication plan include?</a:t>
            </a:r>
          </a:p>
          <a:p>
            <a:pPr marL="914400" lvl="1" indent="-514350">
              <a:spcAft>
                <a:spcPts val="600"/>
              </a:spcAft>
              <a:buFont typeface="+mj-lt"/>
              <a:buAutoNum type="alphaUcPeriod"/>
            </a:pPr>
            <a:r>
              <a:rPr lang="en-US" dirty="0"/>
              <a:t>Emergency Meeting Places</a:t>
            </a:r>
          </a:p>
          <a:p>
            <a:pPr marL="914400" lvl="1" indent="-514350">
              <a:spcAft>
                <a:spcPts val="600"/>
              </a:spcAft>
              <a:buFont typeface="+mj-lt"/>
              <a:buAutoNum type="alphaUcPeriod"/>
            </a:pPr>
            <a:r>
              <a:rPr lang="en-US" dirty="0" smtClean="0"/>
              <a:t>In </a:t>
            </a:r>
            <a:r>
              <a:rPr lang="en-US" dirty="0"/>
              <a:t>Case of Emergency (ICE) Contact</a:t>
            </a:r>
          </a:p>
          <a:p>
            <a:pPr marL="914400" lvl="1" indent="-514350">
              <a:spcAft>
                <a:spcPts val="600"/>
              </a:spcAft>
              <a:buFont typeface="+mj-lt"/>
              <a:buAutoNum type="alphaUcPeriod"/>
            </a:pPr>
            <a:r>
              <a:rPr lang="en-US" dirty="0" smtClean="0"/>
              <a:t>Important Medical Information</a:t>
            </a:r>
          </a:p>
          <a:p>
            <a:pPr marL="914400" lvl="1" indent="-514350">
              <a:spcAft>
                <a:spcPts val="600"/>
              </a:spcAft>
              <a:buFont typeface="+mj-lt"/>
              <a:buAutoNum type="alphaUcPeriod"/>
            </a:pPr>
            <a:r>
              <a:rPr lang="en-US" dirty="0" smtClean="0"/>
              <a:t>School, Child Care, Care Giver Contacts</a:t>
            </a:r>
          </a:p>
          <a:p>
            <a:pPr marL="914400" lvl="1" indent="-514350">
              <a:spcAft>
                <a:spcPts val="600"/>
              </a:spcAft>
              <a:buFont typeface="+mj-lt"/>
              <a:buAutoNum type="alphaUcPeriod"/>
            </a:pPr>
            <a:r>
              <a:rPr lang="en-US" dirty="0" smtClean="0"/>
              <a:t>All of the above</a:t>
            </a:r>
          </a:p>
          <a:p>
            <a:pPr marL="0" indent="0">
              <a:buNone/>
            </a:pPr>
            <a:endParaRPr lang="en-US" dirty="0" smtClean="0"/>
          </a:p>
        </p:txBody>
      </p:sp>
    </p:spTree>
    <p:extLst>
      <p:ext uri="{BB962C8B-B14F-4D97-AF65-F5344CB8AC3E}">
        <p14:creationId xmlns:p14="http://schemas.microsoft.com/office/powerpoint/2010/main" val="2191626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7010400" cy="1143000"/>
          </a:xfrm>
        </p:spPr>
        <p:txBody>
          <a:bodyPr/>
          <a:lstStyle/>
          <a:p>
            <a:r>
              <a:rPr lang="en-US" dirty="0" smtClean="0"/>
              <a:t>Knowledge Check – Question 3</a:t>
            </a:r>
            <a:endParaRPr lang="en-US" dirty="0"/>
          </a:p>
        </p:txBody>
      </p:sp>
      <p:sp>
        <p:nvSpPr>
          <p:cNvPr id="3" name="Content Placeholder 2"/>
          <p:cNvSpPr>
            <a:spLocks noGrp="1"/>
          </p:cNvSpPr>
          <p:nvPr>
            <p:ph idx="1"/>
          </p:nvPr>
        </p:nvSpPr>
        <p:spPr/>
        <p:txBody>
          <a:bodyPr/>
          <a:lstStyle/>
          <a:p>
            <a:pPr marL="0" indent="0">
              <a:buNone/>
            </a:pPr>
            <a:r>
              <a:rPr lang="en-US" dirty="0" smtClean="0"/>
              <a:t>Microchipping is a recommended practice to ensure a more permanent form of identification for your pet?</a:t>
            </a:r>
          </a:p>
          <a:p>
            <a:pPr marL="914400" lvl="1" indent="-514350">
              <a:buFont typeface="+mj-lt"/>
              <a:buAutoNum type="alphaUcPeriod"/>
            </a:pPr>
            <a:r>
              <a:rPr lang="en-US" dirty="0" smtClean="0"/>
              <a:t>True</a:t>
            </a:r>
          </a:p>
          <a:p>
            <a:pPr marL="914400" lvl="1" indent="-514350">
              <a:buFont typeface="+mj-lt"/>
              <a:buAutoNum type="alphaUcPeriod"/>
            </a:pPr>
            <a:r>
              <a:rPr lang="en-US" dirty="0" smtClean="0"/>
              <a:t>False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4724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297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7010400" cy="1143000"/>
          </a:xfrm>
        </p:spPr>
        <p:txBody>
          <a:bodyPr/>
          <a:lstStyle/>
          <a:p>
            <a:r>
              <a:rPr lang="en-US" dirty="0" smtClean="0"/>
              <a:t>Knowledge Check – Question 4</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u="sng" dirty="0" smtClean="0"/>
              <a:t>easiest</a:t>
            </a:r>
            <a:r>
              <a:rPr lang="en-US" dirty="0" smtClean="0"/>
              <a:t> method for getting emergency water supplies for your household (people and pets) is:</a:t>
            </a:r>
          </a:p>
          <a:p>
            <a:pPr marL="914400" lvl="1" indent="-514350">
              <a:buAutoNum type="alphaUcPeriod"/>
            </a:pPr>
            <a:r>
              <a:rPr lang="en-US" dirty="0" smtClean="0"/>
              <a:t>Pre-packaged Bottled Water</a:t>
            </a:r>
          </a:p>
          <a:p>
            <a:pPr marL="914400" lvl="1" indent="-514350">
              <a:buAutoNum type="alphaUcPeriod"/>
            </a:pPr>
            <a:r>
              <a:rPr lang="en-US" dirty="0" smtClean="0"/>
              <a:t>Food-grade water storage containers</a:t>
            </a:r>
          </a:p>
          <a:p>
            <a:pPr marL="914400" lvl="1" indent="-514350">
              <a:buAutoNum type="alphaUcPeriod"/>
            </a:pPr>
            <a:r>
              <a:rPr lang="en-US" dirty="0" smtClean="0"/>
              <a:t>Dig a well…saw it on Bear Grylls show!</a:t>
            </a:r>
            <a:endParaRPr lang="en-US" dirty="0"/>
          </a:p>
          <a:p>
            <a:pPr marL="914400" lvl="1" indent="-514350">
              <a:buAutoNum type="alphaUcPeriod"/>
            </a:pPr>
            <a:r>
              <a:rPr lang="en-US" dirty="0" smtClean="0"/>
              <a:t>Boil questionable water</a:t>
            </a:r>
          </a:p>
        </p:txBody>
      </p:sp>
    </p:spTree>
    <p:extLst>
      <p:ext uri="{BB962C8B-B14F-4D97-AF65-F5344CB8AC3E}">
        <p14:creationId xmlns:p14="http://schemas.microsoft.com/office/powerpoint/2010/main" val="2749761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pPr algn="l"/>
            <a:r>
              <a:rPr lang="en-US" dirty="0" smtClean="0"/>
              <a:t>Summary</a:t>
            </a:r>
            <a:endParaRPr lang="en-US" dirty="0"/>
          </a:p>
        </p:txBody>
      </p:sp>
      <p:sp>
        <p:nvSpPr>
          <p:cNvPr id="3" name="Content Placeholder 2"/>
          <p:cNvSpPr>
            <a:spLocks noGrp="1"/>
          </p:cNvSpPr>
          <p:nvPr>
            <p:ph idx="1"/>
          </p:nvPr>
        </p:nvSpPr>
        <p:spPr>
          <a:xfrm>
            <a:off x="1981200" y="1524000"/>
            <a:ext cx="8382000" cy="5029200"/>
          </a:xfrm>
        </p:spPr>
        <p:txBody>
          <a:bodyPr>
            <a:normAutofit/>
          </a:bodyPr>
          <a:lstStyle/>
          <a:p>
            <a:pPr>
              <a:spcAft>
                <a:spcPts val="600"/>
              </a:spcAft>
            </a:pPr>
            <a:r>
              <a:rPr lang="en-US" dirty="0" smtClean="0"/>
              <a:t>In Module 1, you learned it is important to:</a:t>
            </a:r>
          </a:p>
          <a:p>
            <a:pPr lvl="1">
              <a:spcAft>
                <a:spcPts val="600"/>
              </a:spcAft>
            </a:pPr>
            <a:r>
              <a:rPr lang="en-US" dirty="0" smtClean="0"/>
              <a:t>Maintain Emergency Kit(s) for all of your family members, including pets</a:t>
            </a:r>
          </a:p>
          <a:p>
            <a:pPr lvl="1">
              <a:spcAft>
                <a:spcPts val="600"/>
              </a:spcAft>
            </a:pPr>
            <a:r>
              <a:rPr lang="en-US" dirty="0" smtClean="0"/>
              <a:t>Develop a Family Emergency Communication Plan</a:t>
            </a:r>
          </a:p>
          <a:p>
            <a:pPr lvl="1">
              <a:spcAft>
                <a:spcPts val="600"/>
              </a:spcAft>
            </a:pPr>
            <a:r>
              <a:rPr lang="en-US" dirty="0" smtClean="0"/>
              <a:t>Practice emergency preparedness skills with your family</a:t>
            </a:r>
          </a:p>
          <a:p>
            <a:pPr marL="0" indent="0">
              <a:spcAft>
                <a:spcPts val="600"/>
              </a:spcAft>
              <a:buNone/>
            </a:pPr>
            <a:endParaRPr lang="en-US" sz="1400" dirty="0">
              <a:solidFill>
                <a:schemeClr val="bg2">
                  <a:lumMod val="50000"/>
                </a:schemeClr>
              </a:solidFill>
            </a:endParaRPr>
          </a:p>
        </p:txBody>
      </p:sp>
    </p:spTree>
    <p:extLst>
      <p:ext uri="{BB962C8B-B14F-4D97-AF65-F5344CB8AC3E}">
        <p14:creationId xmlns:p14="http://schemas.microsoft.com/office/powerpoint/2010/main" val="130746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7010400" cy="1143000"/>
          </a:xfrm>
        </p:spPr>
        <p:txBody>
          <a:bodyPr>
            <a:normAutofit/>
          </a:bodyPr>
          <a:lstStyle/>
          <a:p>
            <a:pPr algn="l"/>
            <a:r>
              <a:rPr lang="en-US" dirty="0" smtClean="0"/>
              <a:t>Links to Additional Information</a:t>
            </a:r>
            <a:endParaRPr lang="en-US" dirty="0"/>
          </a:p>
        </p:txBody>
      </p:sp>
      <p:sp>
        <p:nvSpPr>
          <p:cNvPr id="3" name="Content Placeholder 2"/>
          <p:cNvSpPr>
            <a:spLocks noGrp="1"/>
          </p:cNvSpPr>
          <p:nvPr>
            <p:ph idx="1"/>
          </p:nvPr>
        </p:nvSpPr>
        <p:spPr>
          <a:xfrm>
            <a:off x="1828800" y="1447800"/>
            <a:ext cx="8534400" cy="5257800"/>
          </a:xfrm>
        </p:spPr>
        <p:txBody>
          <a:bodyPr>
            <a:noAutofit/>
          </a:bodyPr>
          <a:lstStyle/>
          <a:p>
            <a:pPr marL="0" indent="0">
              <a:buNone/>
            </a:pPr>
            <a:r>
              <a:rPr lang="en-US" sz="2000" dirty="0"/>
              <a:t>Emergency Water:</a:t>
            </a:r>
          </a:p>
          <a:p>
            <a:pPr marL="0" indent="0">
              <a:spcBef>
                <a:spcPts val="0"/>
              </a:spcBef>
              <a:spcAft>
                <a:spcPts val="600"/>
              </a:spcAft>
              <a:buNone/>
            </a:pPr>
            <a:r>
              <a:rPr lang="en-US" sz="2000" dirty="0">
                <a:hlinkClick r:id="rId3"/>
              </a:rPr>
              <a:t>https</a:t>
            </a:r>
            <a:r>
              <a:rPr lang="en-US" sz="2000" dirty="0">
                <a:hlinkClick r:id="rId3"/>
              </a:rPr>
              <a:t>://</a:t>
            </a:r>
            <a:r>
              <a:rPr lang="en-US" sz="2000" dirty="0">
                <a:hlinkClick r:id="rId3"/>
              </a:rPr>
              <a:t>emergency.cdc.gov/preparedness/kit/water/</a:t>
            </a:r>
            <a:r>
              <a:rPr lang="en-US" sz="2000" dirty="0"/>
              <a:t> </a:t>
            </a:r>
          </a:p>
          <a:p>
            <a:pPr marL="0" indent="0">
              <a:spcBef>
                <a:spcPts val="1000"/>
              </a:spcBef>
              <a:buNone/>
            </a:pPr>
            <a:r>
              <a:rPr lang="en-US" sz="2000" dirty="0"/>
              <a:t>Emergency </a:t>
            </a:r>
            <a:r>
              <a:rPr lang="en-US" sz="2000" dirty="0"/>
              <a:t>Food: </a:t>
            </a:r>
          </a:p>
          <a:p>
            <a:pPr marL="0" indent="0">
              <a:spcBef>
                <a:spcPts val="0"/>
              </a:spcBef>
              <a:spcAft>
                <a:spcPts val="600"/>
              </a:spcAft>
              <a:buNone/>
            </a:pPr>
            <a:r>
              <a:rPr lang="en-US" sz="2000" dirty="0">
                <a:hlinkClick r:id="rId4"/>
              </a:rPr>
              <a:t>https</a:t>
            </a:r>
            <a:r>
              <a:rPr lang="en-US" sz="2000" dirty="0">
                <a:hlinkClick r:id="rId4"/>
              </a:rPr>
              <a:t>://</a:t>
            </a:r>
            <a:r>
              <a:rPr lang="en-US" sz="2000" dirty="0">
                <a:hlinkClick r:id="rId4"/>
              </a:rPr>
              <a:t>emergency.cdc.gov/preparedness/kit/food/index.asp</a:t>
            </a:r>
            <a:r>
              <a:rPr lang="en-US" sz="2000" dirty="0"/>
              <a:t>   </a:t>
            </a:r>
          </a:p>
          <a:p>
            <a:pPr marL="0" indent="0">
              <a:spcBef>
                <a:spcPts val="1000"/>
              </a:spcBef>
              <a:spcAft>
                <a:spcPts val="600"/>
              </a:spcAft>
              <a:buNone/>
            </a:pPr>
            <a:r>
              <a:rPr lang="en-US" sz="2000" dirty="0"/>
              <a:t>Infant Care in Disaster from California </a:t>
            </a:r>
            <a:r>
              <a:rPr lang="en-US" sz="2000" dirty="0"/>
              <a:t>Department of Public Health: </a:t>
            </a:r>
            <a:r>
              <a:rPr lang="en-US" sz="2000" dirty="0">
                <a:hlinkClick r:id="rId5"/>
              </a:rPr>
              <a:t>http://</a:t>
            </a:r>
            <a:r>
              <a:rPr lang="en-US" sz="2000" dirty="0">
                <a:hlinkClick r:id="rId5"/>
              </a:rPr>
              <a:t>www.cdph.ca.gov/healthinfo/healthyliving/childfamily/Pages/EmergencyPreparednessInfantandYoungChildCareandFeeding.aspx</a:t>
            </a:r>
            <a:r>
              <a:rPr lang="en-US" sz="2000" dirty="0"/>
              <a:t> </a:t>
            </a:r>
          </a:p>
          <a:p>
            <a:pPr marL="0" indent="0">
              <a:spcBef>
                <a:spcPts val="1000"/>
              </a:spcBef>
              <a:buNone/>
            </a:pPr>
            <a:r>
              <a:rPr lang="en-US" sz="2000" dirty="0"/>
              <a:t>Emergency </a:t>
            </a:r>
            <a:r>
              <a:rPr lang="en-US" sz="2000" dirty="0"/>
              <a:t>Food and Water for Pets:</a:t>
            </a:r>
          </a:p>
          <a:p>
            <a:pPr marL="0" indent="0">
              <a:spcBef>
                <a:spcPts val="0"/>
              </a:spcBef>
              <a:spcAft>
                <a:spcPts val="600"/>
              </a:spcAft>
              <a:buNone/>
            </a:pPr>
            <a:r>
              <a:rPr lang="en-US" sz="2000" dirty="0">
                <a:hlinkClick r:id="rId6"/>
              </a:rPr>
              <a:t>https://</a:t>
            </a:r>
            <a:r>
              <a:rPr lang="en-US" sz="2000" dirty="0">
                <a:hlinkClick r:id="rId6"/>
              </a:rPr>
              <a:t>www.cdc.gov/features/petsanddisasters/index.html</a:t>
            </a:r>
            <a:r>
              <a:rPr lang="en-US" sz="2000" dirty="0"/>
              <a:t>    </a:t>
            </a:r>
          </a:p>
          <a:p>
            <a:pPr marL="0" indent="0">
              <a:spcBef>
                <a:spcPts val="1000"/>
              </a:spcBef>
              <a:buNone/>
            </a:pPr>
            <a:r>
              <a:rPr lang="en-US" sz="2000" dirty="0"/>
              <a:t>FEMA Youth Preparedness: </a:t>
            </a:r>
          </a:p>
          <a:p>
            <a:pPr marL="0" indent="0">
              <a:spcBef>
                <a:spcPts val="0"/>
              </a:spcBef>
              <a:spcAft>
                <a:spcPts val="600"/>
              </a:spcAft>
              <a:buNone/>
            </a:pPr>
            <a:r>
              <a:rPr lang="en-US" sz="2000" dirty="0">
                <a:hlinkClick r:id="rId7"/>
              </a:rPr>
              <a:t>https</a:t>
            </a:r>
            <a:r>
              <a:rPr lang="en-US" sz="2000" dirty="0">
                <a:hlinkClick r:id="rId7"/>
              </a:rPr>
              <a:t>://</a:t>
            </a:r>
            <a:r>
              <a:rPr lang="en-US" sz="2000" dirty="0">
                <a:hlinkClick r:id="rId7"/>
              </a:rPr>
              <a:t>www.ready.gov/youth-preparedness</a:t>
            </a:r>
            <a:endParaRPr lang="en-US" sz="2000" dirty="0"/>
          </a:p>
          <a:p>
            <a:pPr marL="0" indent="0">
              <a:spcBef>
                <a:spcPts val="1000"/>
              </a:spcBef>
              <a:spcAft>
                <a:spcPts val="1000"/>
              </a:spcAft>
              <a:buNone/>
            </a:pPr>
            <a:r>
              <a:rPr lang="en-US" sz="2000" dirty="0"/>
              <a:t>SAMHSA Tips for  Disaster Responders: Preventing and Managing Stress: </a:t>
            </a:r>
            <a:r>
              <a:rPr lang="en-US" sz="2000" dirty="0">
                <a:hlinkClick r:id="rId8"/>
              </a:rPr>
              <a:t>http://</a:t>
            </a:r>
            <a:r>
              <a:rPr lang="en-US" sz="2000" dirty="0">
                <a:hlinkClick r:id="rId8"/>
              </a:rPr>
              <a:t>store.samhsa.gov/shin/content/SMA14-4873/SMA14-4873.pdf</a:t>
            </a:r>
            <a:r>
              <a:rPr lang="en-US" sz="2000" dirty="0"/>
              <a:t> </a:t>
            </a:r>
            <a:endParaRPr lang="en-US" sz="2000" dirty="0"/>
          </a:p>
        </p:txBody>
      </p:sp>
    </p:spTree>
    <p:extLst>
      <p:ext uri="{BB962C8B-B14F-4D97-AF65-F5344CB8AC3E}">
        <p14:creationId xmlns:p14="http://schemas.microsoft.com/office/powerpoint/2010/main" val="199924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p:txBody>
          <a:bodyPr/>
          <a:lstStyle/>
          <a:p>
            <a:pPr>
              <a:spcAft>
                <a:spcPts val="800"/>
              </a:spcAft>
            </a:pPr>
            <a:r>
              <a:rPr lang="en-US" dirty="0"/>
              <a:t>This </a:t>
            </a:r>
            <a:r>
              <a:rPr lang="en-US" dirty="0" smtClean="0"/>
              <a:t>training course </a:t>
            </a:r>
            <a:r>
              <a:rPr lang="en-US" dirty="0"/>
              <a:t>will </a:t>
            </a:r>
            <a:r>
              <a:rPr lang="en-US" dirty="0" smtClean="0"/>
              <a:t>cover the tools to:</a:t>
            </a:r>
          </a:p>
          <a:p>
            <a:pPr lvl="1">
              <a:spcAft>
                <a:spcPts val="800"/>
              </a:spcAft>
            </a:pPr>
            <a:r>
              <a:rPr lang="en-US" dirty="0"/>
              <a:t>P</a:t>
            </a:r>
            <a:r>
              <a:rPr lang="en-US" dirty="0" smtClean="0"/>
              <a:t>repare you and your family</a:t>
            </a:r>
          </a:p>
          <a:p>
            <a:pPr lvl="1">
              <a:spcAft>
                <a:spcPts val="800"/>
              </a:spcAft>
            </a:pPr>
            <a:r>
              <a:rPr lang="en-US" dirty="0" smtClean="0"/>
              <a:t>Apply the principles of NHICS to quickly respond to emergencies in your work environment</a:t>
            </a:r>
          </a:p>
          <a:p>
            <a:pPr lvl="1">
              <a:spcAft>
                <a:spcPts val="800"/>
              </a:spcAft>
            </a:pPr>
            <a:r>
              <a:rPr lang="en-US" dirty="0" smtClean="0"/>
              <a:t>Assist your </a:t>
            </a:r>
            <a:r>
              <a:rPr lang="en-US" dirty="0"/>
              <a:t>healthcare facility </a:t>
            </a:r>
            <a:r>
              <a:rPr lang="en-US" dirty="0" smtClean="0"/>
              <a:t>in meeting its disaster responsibilities</a:t>
            </a:r>
            <a:endParaRPr lang="en-US" dirty="0"/>
          </a:p>
        </p:txBody>
      </p:sp>
    </p:spTree>
    <p:extLst>
      <p:ext uri="{BB962C8B-B14F-4D97-AF65-F5344CB8AC3E}">
        <p14:creationId xmlns:p14="http://schemas.microsoft.com/office/powerpoint/2010/main" val="2584737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NHICS?</a:t>
            </a:r>
            <a:endParaRPr lang="en-US" dirty="0"/>
          </a:p>
        </p:txBody>
      </p:sp>
      <p:sp>
        <p:nvSpPr>
          <p:cNvPr id="3" name="Content Placeholder 2"/>
          <p:cNvSpPr>
            <a:spLocks noGrp="1"/>
          </p:cNvSpPr>
          <p:nvPr>
            <p:ph idx="1"/>
          </p:nvPr>
        </p:nvSpPr>
        <p:spPr>
          <a:xfrm>
            <a:off x="1905000" y="1600201"/>
            <a:ext cx="8305800" cy="4373563"/>
          </a:xfrm>
        </p:spPr>
        <p:txBody>
          <a:bodyPr>
            <a:normAutofit/>
          </a:bodyPr>
          <a:lstStyle/>
          <a:p>
            <a:r>
              <a:rPr lang="en-US" dirty="0" smtClean="0"/>
              <a:t>The Nursing Home Incident Command System:</a:t>
            </a:r>
          </a:p>
          <a:p>
            <a:pPr lvl="1"/>
            <a:r>
              <a:rPr lang="en-US" dirty="0" smtClean="0"/>
              <a:t>Is a practical, standardized approach for dealing with emergencies (not the same “business as usual”)</a:t>
            </a:r>
          </a:p>
          <a:p>
            <a:pPr lvl="1"/>
            <a:r>
              <a:rPr lang="en-US" dirty="0" smtClean="0"/>
              <a:t>Uses a </a:t>
            </a:r>
            <a:r>
              <a:rPr lang="en-US" u="sng" dirty="0" smtClean="0"/>
              <a:t>common language</a:t>
            </a:r>
            <a:r>
              <a:rPr lang="en-US" dirty="0" smtClean="0"/>
              <a:t> that all affected facilities and response agencies can recognize</a:t>
            </a:r>
          </a:p>
          <a:p>
            <a:pPr lvl="1"/>
            <a:r>
              <a:rPr lang="en-US" dirty="0" smtClean="0"/>
              <a:t>Is flexible and scalable to accommodate the demands of the incident and optimize your facility’s response</a:t>
            </a:r>
          </a:p>
        </p:txBody>
      </p:sp>
    </p:spTree>
    <p:extLst>
      <p:ext uri="{BB962C8B-B14F-4D97-AF65-F5344CB8AC3E}">
        <p14:creationId xmlns:p14="http://schemas.microsoft.com/office/powerpoint/2010/main" val="204629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 ahead?</a:t>
            </a:r>
            <a:endParaRPr lang="en-US" dirty="0"/>
          </a:p>
        </p:txBody>
      </p:sp>
      <p:sp>
        <p:nvSpPr>
          <p:cNvPr id="3" name="Content Placeholder 2"/>
          <p:cNvSpPr>
            <a:spLocks noGrp="1"/>
          </p:cNvSpPr>
          <p:nvPr>
            <p:ph idx="1"/>
          </p:nvPr>
        </p:nvSpPr>
        <p:spPr/>
        <p:txBody>
          <a:bodyPr>
            <a:normAutofit/>
          </a:bodyPr>
          <a:lstStyle/>
          <a:p>
            <a:pPr>
              <a:spcAft>
                <a:spcPts val="800"/>
              </a:spcAft>
            </a:pPr>
            <a:r>
              <a:rPr lang="en-US" dirty="0" smtClean="0"/>
              <a:t>As a healthcare worker, </a:t>
            </a:r>
            <a:r>
              <a:rPr lang="en-US" dirty="0"/>
              <a:t>you are </a:t>
            </a:r>
            <a:r>
              <a:rPr lang="en-US" dirty="0" smtClean="0"/>
              <a:t>at the </a:t>
            </a:r>
            <a:r>
              <a:rPr lang="en-US" dirty="0"/>
              <a:t>front lines of </a:t>
            </a:r>
            <a:r>
              <a:rPr lang="en-US" dirty="0" smtClean="0"/>
              <a:t>disaster response at your facility</a:t>
            </a:r>
          </a:p>
          <a:p>
            <a:pPr>
              <a:spcAft>
                <a:spcPts val="800"/>
              </a:spcAft>
            </a:pPr>
            <a:r>
              <a:rPr lang="en-US" dirty="0"/>
              <a:t>Most emergencies occur with no “advance warning”</a:t>
            </a:r>
          </a:p>
          <a:p>
            <a:pPr>
              <a:spcAft>
                <a:spcPts val="800"/>
              </a:spcAft>
            </a:pPr>
            <a:r>
              <a:rPr lang="en-US" dirty="0" smtClean="0"/>
              <a:t>Being prepared will help ensure you can meet your responsibilities to work and family</a:t>
            </a:r>
          </a:p>
        </p:txBody>
      </p:sp>
    </p:spTree>
    <p:extLst>
      <p:ext uri="{BB962C8B-B14F-4D97-AF65-F5344CB8AC3E}">
        <p14:creationId xmlns:p14="http://schemas.microsoft.com/office/powerpoint/2010/main" val="64049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Hurricane Katrina Lesson Learned</a:t>
            </a:r>
            <a:endParaRPr lang="en-US" dirty="0"/>
          </a:p>
        </p:txBody>
      </p:sp>
      <p:sp>
        <p:nvSpPr>
          <p:cNvPr id="3" name="Content Placeholder 2"/>
          <p:cNvSpPr>
            <a:spLocks noGrp="1"/>
          </p:cNvSpPr>
          <p:nvPr>
            <p:ph idx="1"/>
          </p:nvPr>
        </p:nvSpPr>
        <p:spPr>
          <a:xfrm>
            <a:off x="1676400" y="1447801"/>
            <a:ext cx="8382000" cy="2971800"/>
          </a:xfrm>
        </p:spPr>
        <p:txBody>
          <a:bodyPr>
            <a:normAutofit/>
          </a:bodyPr>
          <a:lstStyle/>
          <a:p>
            <a:pPr marL="457200" lvl="1" indent="0" algn="ctr" defTabSz="923018">
              <a:buNone/>
              <a:defRPr/>
            </a:pPr>
            <a:r>
              <a:rPr lang="en-US" i="1" dirty="0" smtClean="0"/>
              <a:t>“</a:t>
            </a:r>
            <a:r>
              <a:rPr lang="en-US" sz="3000" i="1" dirty="0"/>
              <a:t>Life and death in the critical first hours of </a:t>
            </a:r>
            <a:r>
              <a:rPr lang="en-US" sz="3000" i="1" dirty="0"/>
              <a:t>a calamity </a:t>
            </a:r>
            <a:r>
              <a:rPr lang="en-US" sz="3000" i="1" dirty="0"/>
              <a:t>typically hinged on the </a:t>
            </a:r>
            <a:r>
              <a:rPr lang="en-US" sz="3000" i="1" u="sng" dirty="0"/>
              <a:t>preparedness</a:t>
            </a:r>
            <a:r>
              <a:rPr lang="en-US" sz="3000" i="1" dirty="0"/>
              <a:t>, </a:t>
            </a:r>
            <a:r>
              <a:rPr lang="en-US" sz="3000" i="1" u="sng" dirty="0"/>
              <a:t>resources</a:t>
            </a:r>
            <a:r>
              <a:rPr lang="en-US" sz="3000" i="1" dirty="0"/>
              <a:t>, and </a:t>
            </a:r>
            <a:r>
              <a:rPr lang="en-US" sz="3000" i="1" u="sng" dirty="0"/>
              <a:t>abilities</a:t>
            </a:r>
            <a:r>
              <a:rPr lang="en-US" sz="3000" i="1" dirty="0"/>
              <a:t> of those in the affected community with the power to help themselves and others in their vicinity. Those who did better were those who didn’t wait idly for help to </a:t>
            </a:r>
            <a:r>
              <a:rPr lang="en-US" sz="3000" i="1" dirty="0"/>
              <a:t>arrive.”</a:t>
            </a:r>
          </a:p>
        </p:txBody>
      </p:sp>
      <p:sp>
        <p:nvSpPr>
          <p:cNvPr id="4" name="TextBox 3"/>
          <p:cNvSpPr txBox="1"/>
          <p:nvPr/>
        </p:nvSpPr>
        <p:spPr>
          <a:xfrm>
            <a:off x="4886325" y="6265277"/>
            <a:ext cx="5334000" cy="338554"/>
          </a:xfrm>
          <a:prstGeom prst="rect">
            <a:avLst/>
          </a:prstGeom>
          <a:noFill/>
        </p:spPr>
        <p:txBody>
          <a:bodyPr wrap="square" rtlCol="0">
            <a:spAutoFit/>
          </a:bodyPr>
          <a:lstStyle/>
          <a:p>
            <a:r>
              <a:rPr lang="en-US" sz="1600" b="1" i="1" dirty="0">
                <a:solidFill>
                  <a:srgbClr val="19434F"/>
                </a:solidFill>
                <a:latin typeface="Calibri"/>
              </a:rPr>
              <a:t>From “Five Days at Memorial Medical Center” by Sheri Fink</a:t>
            </a:r>
            <a:endParaRPr lang="en-US" sz="1600" b="1" i="1" dirty="0">
              <a:solidFill>
                <a:srgbClr val="19434F"/>
              </a:solidFill>
              <a:latin typeface="Calibri"/>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419600"/>
            <a:ext cx="4316598" cy="1554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26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1"/>
            <a:ext cx="7696200" cy="1984375"/>
          </a:xfrm>
        </p:spPr>
        <p:txBody>
          <a:bodyPr>
            <a:normAutofit/>
          </a:bodyPr>
          <a:lstStyle/>
          <a:p>
            <a:pPr algn="l"/>
            <a:r>
              <a:rPr lang="en-US" sz="3800" dirty="0"/>
              <a:t>MODULE 1</a:t>
            </a:r>
            <a:r>
              <a:rPr lang="en-US" sz="3800" dirty="0"/>
              <a:t>:</a:t>
            </a:r>
            <a:br>
              <a:rPr lang="en-US" sz="3800" dirty="0"/>
            </a:br>
            <a:r>
              <a:rPr lang="en-US" sz="3800" dirty="0"/>
              <a:t>Personal </a:t>
            </a:r>
            <a:r>
              <a:rPr lang="en-US" sz="3800" dirty="0"/>
              <a:t>Emergency Preparedness</a:t>
            </a:r>
          </a:p>
        </p:txBody>
      </p:sp>
    </p:spTree>
    <p:extLst>
      <p:ext uri="{BB962C8B-B14F-4D97-AF65-F5344CB8AC3E}">
        <p14:creationId xmlns:p14="http://schemas.microsoft.com/office/powerpoint/2010/main" val="3803811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Module 1</a:t>
            </a:r>
            <a:endParaRPr lang="en-US" dirty="0"/>
          </a:p>
        </p:txBody>
      </p:sp>
      <p:sp>
        <p:nvSpPr>
          <p:cNvPr id="3" name="Content Placeholder 2"/>
          <p:cNvSpPr>
            <a:spLocks noGrp="1"/>
          </p:cNvSpPr>
          <p:nvPr>
            <p:ph idx="1"/>
          </p:nvPr>
        </p:nvSpPr>
        <p:spPr>
          <a:xfrm>
            <a:off x="1828800" y="1600201"/>
            <a:ext cx="8534400" cy="2971800"/>
          </a:xfrm>
        </p:spPr>
        <p:txBody>
          <a:bodyPr>
            <a:noAutofit/>
          </a:bodyPr>
          <a:lstStyle/>
          <a:p>
            <a:pPr lvl="1">
              <a:buFont typeface="Arial" panose="020B0604020202020204" pitchFamily="34" charset="0"/>
              <a:buChar char="•"/>
            </a:pPr>
            <a:r>
              <a:rPr lang="en-US" dirty="0" smtClean="0"/>
              <a:t>Understand personal emergency preparedness</a:t>
            </a:r>
          </a:p>
          <a:p>
            <a:pPr lvl="1">
              <a:buFont typeface="Arial" panose="020B0604020202020204" pitchFamily="34" charset="0"/>
              <a:buChar char="•"/>
            </a:pPr>
            <a:r>
              <a:rPr lang="en-US" dirty="0" smtClean="0"/>
              <a:t>Become familiar with the tools available for personal and professional readiness</a:t>
            </a:r>
          </a:p>
          <a:p>
            <a:pPr marL="1255713" lvl="2" indent="-341313">
              <a:buFont typeface="Calibri" panose="020F0502020204030204" pitchFamily="34" charset="0"/>
              <a:buChar char="–"/>
            </a:pPr>
            <a:r>
              <a:rPr lang="en-US" sz="2800" dirty="0"/>
              <a:t>Emergency Kit</a:t>
            </a:r>
          </a:p>
          <a:p>
            <a:pPr marL="1255713" lvl="2" indent="-341313">
              <a:buFont typeface="Calibri" panose="020F0502020204030204" pitchFamily="34" charset="0"/>
              <a:buChar char="–"/>
            </a:pPr>
            <a:r>
              <a:rPr lang="en-US" sz="2800" dirty="0"/>
              <a:t>Family Emergency Communication Plan</a:t>
            </a:r>
          </a:p>
          <a:p>
            <a:pPr marL="1255713" lvl="2" indent="-341313">
              <a:buFont typeface="Calibri" panose="020F0502020204030204" pitchFamily="34" charset="0"/>
              <a:buChar char="–"/>
            </a:pPr>
            <a:r>
              <a:rPr lang="en-US" sz="2800" dirty="0"/>
              <a:t>Family Preparedness Skills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48201"/>
            <a:ext cx="28892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14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4665</Words>
  <Application>Microsoft Office PowerPoint</Application>
  <PresentationFormat>Widescreen</PresentationFormat>
  <Paragraphs>538</Paragraphs>
  <Slides>34</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1_Office Theme</vt:lpstr>
      <vt:lpstr>2_Office Theme</vt:lpstr>
      <vt:lpstr>Nursing Home Incident Command System (NHICS)</vt:lpstr>
      <vt:lpstr>Course Introduction</vt:lpstr>
      <vt:lpstr>Module Structure</vt:lpstr>
      <vt:lpstr>Course Overview</vt:lpstr>
      <vt:lpstr>Why Use NHICS?</vt:lpstr>
      <vt:lpstr>Why plan ahead?</vt:lpstr>
      <vt:lpstr>Hurricane Katrina Lesson Learned</vt:lpstr>
      <vt:lpstr>MODULE 1: Personal Emergency Preparedness</vt:lpstr>
      <vt:lpstr>Objectives - Module 1</vt:lpstr>
      <vt:lpstr>Reality of your role in disaster</vt:lpstr>
      <vt:lpstr>Start preparing now!</vt:lpstr>
      <vt:lpstr>Preparedness Skills</vt:lpstr>
      <vt:lpstr>Family Emergency Communication Plan</vt:lpstr>
      <vt:lpstr>Family Emergency Communication Plan…</vt:lpstr>
      <vt:lpstr>Emergency Kit</vt:lpstr>
      <vt:lpstr>Emergency Food</vt:lpstr>
      <vt:lpstr>Emergency Water</vt:lpstr>
      <vt:lpstr>Emergency Water – Option 1</vt:lpstr>
      <vt:lpstr>Emergency Water – Option 2</vt:lpstr>
      <vt:lpstr>First Aid Kit</vt:lpstr>
      <vt:lpstr>Tools and Supplies</vt:lpstr>
      <vt:lpstr>Tools and Supplies…</vt:lpstr>
      <vt:lpstr>Emergency Supplies for Infants</vt:lpstr>
      <vt:lpstr>Emergency Supplies for Children</vt:lpstr>
      <vt:lpstr>Emergency Supplies for Pets</vt:lpstr>
      <vt:lpstr>Important Documents</vt:lpstr>
      <vt:lpstr>Child Care</vt:lpstr>
      <vt:lpstr>Considerations for Self-Care</vt:lpstr>
      <vt:lpstr>Knowledge Check - Question 1</vt:lpstr>
      <vt:lpstr>Knowledge Check - Question 2</vt:lpstr>
      <vt:lpstr>Knowledge Check – Question 3</vt:lpstr>
      <vt:lpstr>Knowledge Check – Question 4</vt:lpstr>
      <vt:lpstr>Summary</vt:lpstr>
      <vt:lpstr>Links to Additional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Home Incident Command System (NHICS)</dc:title>
  <dc:creator>Cortney Kesterson</dc:creator>
  <cp:lastModifiedBy>Cortney Kesterson</cp:lastModifiedBy>
  <cp:revision>1</cp:revision>
  <dcterms:created xsi:type="dcterms:W3CDTF">2017-05-19T21:52:25Z</dcterms:created>
  <dcterms:modified xsi:type="dcterms:W3CDTF">2017-05-19T21:52:42Z</dcterms:modified>
</cp:coreProperties>
</file>